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438" r:id="rId2"/>
    <p:sldId id="441" r:id="rId3"/>
    <p:sldId id="443" r:id="rId4"/>
    <p:sldId id="444" r:id="rId5"/>
    <p:sldId id="445" r:id="rId6"/>
    <p:sldId id="448" r:id="rId7"/>
    <p:sldId id="456" r:id="rId8"/>
    <p:sldId id="446" r:id="rId9"/>
    <p:sldId id="465" r:id="rId10"/>
    <p:sldId id="458" r:id="rId11"/>
    <p:sldId id="459" r:id="rId12"/>
    <p:sldId id="452" r:id="rId13"/>
    <p:sldId id="460" r:id="rId14"/>
    <p:sldId id="461" r:id="rId15"/>
    <p:sldId id="462" r:id="rId16"/>
    <p:sldId id="463" r:id="rId17"/>
    <p:sldId id="464" r:id="rId18"/>
    <p:sldId id="439"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FA7"/>
    <a:srgbClr val="002694"/>
    <a:srgbClr val="D9D9D9"/>
    <a:srgbClr val="F6403C"/>
    <a:srgbClr val="F85B30"/>
    <a:srgbClr val="FCF2DC"/>
    <a:srgbClr val="FBECCB"/>
    <a:srgbClr val="E3DDDD"/>
    <a:srgbClr val="007ACD"/>
    <a:srgbClr val="002B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51" autoAdjust="0"/>
    <p:restoredTop sz="94799" autoAdjust="0"/>
  </p:normalViewPr>
  <p:slideViewPr>
    <p:cSldViewPr snapToGrid="0">
      <p:cViewPr varScale="1">
        <p:scale>
          <a:sx n="79" d="100"/>
          <a:sy n="79" d="100"/>
        </p:scale>
        <p:origin x="224" y="408"/>
      </p:cViewPr>
      <p:guideLst>
        <p:guide orient="horz" pos="2115"/>
        <p:guide pos="3863"/>
      </p:guideLst>
    </p:cSldViewPr>
  </p:slideViewPr>
  <p:notesTextViewPr>
    <p:cViewPr>
      <p:scale>
        <a:sx n="1" d="1"/>
        <a:sy n="1" d="1"/>
      </p:scale>
      <p:origin x="0" y="0"/>
    </p:cViewPr>
  </p:notesTextViewPr>
  <p:sorterViewPr>
    <p:cViewPr>
      <p:scale>
        <a:sx n="60" d="100"/>
        <a:sy n="6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7B87CD-54B4-4E9A-B40F-926276AE1BCE}" type="datetimeFigureOut">
              <a:rPr lang="zh-CN" altLang="en-US" smtClean="0"/>
              <a:t>2022/6/18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1D3E1B-6EFF-4A75-A3C0-EE4BF9973914}" type="slidenum">
              <a:rPr lang="zh-CN" altLang="en-US" smtClean="0"/>
              <a:t>‹#›</a:t>
            </a:fld>
            <a:endParaRPr lang="zh-CN" altLang="en-US"/>
          </a:p>
        </p:txBody>
      </p:sp>
    </p:spTree>
    <p:extLst>
      <p:ext uri="{BB962C8B-B14F-4D97-AF65-F5344CB8AC3E}">
        <p14:creationId xmlns:p14="http://schemas.microsoft.com/office/powerpoint/2010/main" val="1434440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002FA7"/>
        </a:solidFill>
        <a:effectLst/>
      </p:bgPr>
    </p:bg>
    <p:spTree>
      <p:nvGrpSpPr>
        <p:cNvPr id="1" name=""/>
        <p:cNvGrpSpPr/>
        <p:nvPr/>
      </p:nvGrpSpPr>
      <p:grpSpPr>
        <a:xfrm>
          <a:off x="0" y="0"/>
          <a:ext cx="0" cy="0"/>
          <a:chOff x="0" y="0"/>
          <a:chExt cx="0" cy="0"/>
        </a:xfrm>
      </p:grpSpPr>
      <p:pic>
        <p:nvPicPr>
          <p:cNvPr id="11" name="图片 10" descr="無用PPT原创模板，未经授权禁止商用&#10;关注公众号【無用PPT】获取更多模板&#10;联系微信：wuyppt">
            <a:extLst>
              <a:ext uri="{FF2B5EF4-FFF2-40B4-BE49-F238E27FC236}">
                <a16:creationId xmlns:a16="http://schemas.microsoft.com/office/drawing/2014/main" id="{102F21DE-95FE-4F04-BB40-9878EA08775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07292" y="2767054"/>
            <a:ext cx="1859441" cy="973993"/>
          </a:xfrm>
          <a:prstGeom prst="rect">
            <a:avLst/>
          </a:prstGeom>
        </p:spPr>
      </p:pic>
      <p:pic>
        <p:nvPicPr>
          <p:cNvPr id="8" name="图片 7" descr="無用PPT原创模板，未经授权禁止商用&#10;关注公众号【無用PPT】获取更多模板&#10;联系微信：wuyppt">
            <a:extLst>
              <a:ext uri="{FF2B5EF4-FFF2-40B4-BE49-F238E27FC236}">
                <a16:creationId xmlns:a16="http://schemas.microsoft.com/office/drawing/2014/main" id="{69002D05-FC48-49F0-B460-0FC665F2CDB7}"/>
              </a:ext>
            </a:extLst>
          </p:cNvPr>
          <p:cNvPicPr>
            <a:picLocks noChangeAspect="1"/>
          </p:cNvPicPr>
          <p:nvPr userDrawn="1"/>
        </p:nvPicPr>
        <p:blipFill rotWithShape="1">
          <a:blip r:embed="rId3"/>
          <a:srcRect l="1500" t="2502"/>
          <a:stretch/>
        </p:blipFill>
        <p:spPr>
          <a:xfrm>
            <a:off x="1" y="0"/>
            <a:ext cx="12133690" cy="6766560"/>
          </a:xfrm>
          <a:prstGeom prst="rect">
            <a:avLst/>
          </a:prstGeom>
          <a:effectLst/>
        </p:spPr>
      </p:pic>
      <p:cxnSp>
        <p:nvCxnSpPr>
          <p:cNvPr id="4" name="直接连接符 3" descr="無用PPT原创模板，未经授权禁止商用&#10;关注公众号【無用PPT】获取更多模板&#10;联系微信：wuyppt">
            <a:extLst>
              <a:ext uri="{FF2B5EF4-FFF2-40B4-BE49-F238E27FC236}">
                <a16:creationId xmlns:a16="http://schemas.microsoft.com/office/drawing/2014/main" id="{61A1AEA6-792C-4000-BD07-F83FC9E99088}"/>
              </a:ext>
            </a:extLst>
          </p:cNvPr>
          <p:cNvCxnSpPr>
            <a:cxnSpLocks/>
          </p:cNvCxnSpPr>
          <p:nvPr userDrawn="1"/>
        </p:nvCxnSpPr>
        <p:spPr>
          <a:xfrm>
            <a:off x="405519" y="306504"/>
            <a:ext cx="0" cy="933615"/>
          </a:xfrm>
          <a:prstGeom prst="line">
            <a:avLst/>
          </a:prstGeom>
          <a:ln w="88900" cap="rnd">
            <a:solidFill>
              <a:srgbClr val="002FA7"/>
            </a:solidFill>
          </a:ln>
        </p:spPr>
        <p:style>
          <a:lnRef idx="1">
            <a:schemeClr val="accent1"/>
          </a:lnRef>
          <a:fillRef idx="0">
            <a:schemeClr val="accent1"/>
          </a:fillRef>
          <a:effectRef idx="0">
            <a:schemeClr val="accent1"/>
          </a:effectRef>
          <a:fontRef idx="minor">
            <a:schemeClr val="tx1"/>
          </a:fontRef>
        </p:style>
      </p:cxnSp>
      <p:cxnSp>
        <p:nvCxnSpPr>
          <p:cNvPr id="5" name="直接连接符 4" descr="無用PPT原创模板，未经授权禁止商用&#10;关注公众号【無用PPT】获取更多模板&#10;联系微信：wuyppt">
            <a:extLst>
              <a:ext uri="{FF2B5EF4-FFF2-40B4-BE49-F238E27FC236}">
                <a16:creationId xmlns:a16="http://schemas.microsoft.com/office/drawing/2014/main" id="{3CD25A1D-32FC-499B-B9DC-8FD62B8861BE}"/>
              </a:ext>
            </a:extLst>
          </p:cNvPr>
          <p:cNvCxnSpPr>
            <a:cxnSpLocks/>
          </p:cNvCxnSpPr>
          <p:nvPr userDrawn="1"/>
        </p:nvCxnSpPr>
        <p:spPr>
          <a:xfrm flipH="1">
            <a:off x="192159" y="494021"/>
            <a:ext cx="5940354" cy="0"/>
          </a:xfrm>
          <a:prstGeom prst="line">
            <a:avLst/>
          </a:prstGeom>
          <a:ln w="19050" cap="rnd">
            <a:solidFill>
              <a:srgbClr val="002FA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5045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pic>
        <p:nvPicPr>
          <p:cNvPr id="3" name="图片 2" descr="文本&#10;&#10;描述已自动生成">
            <a:extLst>
              <a:ext uri="{FF2B5EF4-FFF2-40B4-BE49-F238E27FC236}">
                <a16:creationId xmlns:a16="http://schemas.microsoft.com/office/drawing/2014/main" id="{F1AA7C3A-D99A-46DD-BFAE-B0EA9681917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75051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pic>
        <p:nvPicPr>
          <p:cNvPr id="3" name="图片 2" descr="QR 代码&#10;&#10;描述已自动生成">
            <a:extLst>
              <a:ext uri="{FF2B5EF4-FFF2-40B4-BE49-F238E27FC236}">
                <a16:creationId xmlns:a16="http://schemas.microsoft.com/office/drawing/2014/main" id="{A3195A3A-76DF-4777-9F6D-02702DB0AD2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7291295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7509902"/>
      </p:ext>
    </p:extLst>
  </p:cSld>
  <p:clrMap bg1="lt1" tx1="dk1" bg2="lt2" tx2="dk2" accent1="accent1" accent2="accent2" accent3="accent3" accent4="accent4" accent5="accent5" accent6="accent6" hlink="hlink" folHlink="folHlink"/>
  <p:sldLayoutIdLst>
    <p:sldLayoutId id="2147483675" r:id="rId1"/>
    <p:sldLayoutId id="2147483661" r:id="rId2"/>
    <p:sldLayoutId id="2147483662"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24.png"/><Relationship Id="rId4" Type="http://schemas.microsoft.com/office/2017/06/relationships/model3d" Target="../media/model3d1.glb"/></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24.png"/><Relationship Id="rId4" Type="http://schemas.microsoft.com/office/2017/06/relationships/model3d" Target="../media/model3d1.glb"/></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24.png"/><Relationship Id="rId4" Type="http://schemas.microsoft.com/office/2017/06/relationships/model3d" Target="../media/model3d1.glb"/></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1.xml"/><Relationship Id="rId7" Type="http://schemas.openxmlformats.org/officeDocument/2006/relationships/image" Target="../media/image20.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9.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descr="無用PPT原创模板，未经授权禁止商用&#10;关注公众号【無用PPT】获取更多模板&#10;联系微信：wuyppt">
            <a:extLst>
              <a:ext uri="{FF2B5EF4-FFF2-40B4-BE49-F238E27FC236}">
                <a16:creationId xmlns:a16="http://schemas.microsoft.com/office/drawing/2014/main" id="{B85964A9-BDB7-489A-AD2F-7808449516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13314" y="3010962"/>
            <a:ext cx="5955297" cy="2230206"/>
          </a:xfrm>
          <a:prstGeom prst="rect">
            <a:avLst/>
          </a:prstGeom>
        </p:spPr>
      </p:pic>
      <p:pic>
        <p:nvPicPr>
          <p:cNvPr id="4" name="图片 3">
            <a:extLst>
              <a:ext uri="{FF2B5EF4-FFF2-40B4-BE49-F238E27FC236}">
                <a16:creationId xmlns:a16="http://schemas.microsoft.com/office/drawing/2014/main" id="{B383CE7B-A486-6C44-9FF1-808A026235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4506" y="510277"/>
            <a:ext cx="2705100" cy="4572000"/>
          </a:xfrm>
          <a:prstGeom prst="rect">
            <a:avLst/>
          </a:prstGeom>
        </p:spPr>
      </p:pic>
      <p:sp>
        <p:nvSpPr>
          <p:cNvPr id="12" name="文本框 11" descr="無用PPT原创模板，未经授权禁止商用&#10;关注公众号【無用PPT】获取更多模板&#10;联系微信：wuyppt">
            <a:extLst>
              <a:ext uri="{FF2B5EF4-FFF2-40B4-BE49-F238E27FC236}">
                <a16:creationId xmlns:a16="http://schemas.microsoft.com/office/drawing/2014/main" id="{708E5C5E-7123-4FF2-8EEE-B6C94E78DF2B}"/>
              </a:ext>
            </a:extLst>
          </p:cNvPr>
          <p:cNvSpPr txBox="1"/>
          <p:nvPr/>
        </p:nvSpPr>
        <p:spPr>
          <a:xfrm>
            <a:off x="746725" y="510277"/>
            <a:ext cx="6311489" cy="2585323"/>
          </a:xfrm>
          <a:prstGeom prst="rect">
            <a:avLst/>
          </a:prstGeom>
          <a:noFill/>
        </p:spPr>
        <p:txBody>
          <a:bodyPr wrap="square">
            <a:spAutoFit/>
          </a:bodyPr>
          <a:lstStyle/>
          <a:p>
            <a:r>
              <a:rPr lang="en-US" altLang="zh-CN" sz="5400" dirty="0">
                <a:solidFill>
                  <a:srgbClr val="002FA7"/>
                </a:solidFill>
                <a:latin typeface="Bogam" pitchFamily="2" charset="0"/>
              </a:rPr>
              <a:t>Visualization and analysis of epidemic in Shanghai, 2022</a:t>
            </a:r>
            <a:endParaRPr lang="en-US" altLang="zh-CN" sz="8000" dirty="0">
              <a:solidFill>
                <a:srgbClr val="002FA7"/>
              </a:solidFill>
              <a:latin typeface="Bogam" pitchFamily="2" charset="0"/>
            </a:endParaRPr>
          </a:p>
        </p:txBody>
      </p:sp>
      <p:sp>
        <p:nvSpPr>
          <p:cNvPr id="10" name="文本框 9" descr="無用PPT原创模板，未经授权禁止商用&#10;关注公众号【無用PPT】获取更多模板&#10;联系微信：wuyppt">
            <a:extLst>
              <a:ext uri="{FF2B5EF4-FFF2-40B4-BE49-F238E27FC236}">
                <a16:creationId xmlns:a16="http://schemas.microsoft.com/office/drawing/2014/main" id="{EF5D3B4E-73C1-4329-87FC-24409AAFA451}"/>
              </a:ext>
            </a:extLst>
          </p:cNvPr>
          <p:cNvSpPr txBox="1"/>
          <p:nvPr/>
        </p:nvSpPr>
        <p:spPr>
          <a:xfrm>
            <a:off x="4435981" y="4266877"/>
            <a:ext cx="7277185" cy="2123658"/>
          </a:xfrm>
          <a:prstGeom prst="rect">
            <a:avLst/>
          </a:prstGeom>
          <a:noFill/>
        </p:spPr>
        <p:txBody>
          <a:bodyPr wrap="square">
            <a:spAutoFit/>
          </a:bodyPr>
          <a:lstStyle/>
          <a:p>
            <a:r>
              <a:rPr lang="en-US" altLang="zh-CN" sz="6600" dirty="0">
                <a:ln w="12700">
                  <a:solidFill>
                    <a:srgbClr val="002FA7"/>
                  </a:solidFill>
                </a:ln>
                <a:solidFill>
                  <a:schemeClr val="bg1">
                    <a:lumMod val="95000"/>
                  </a:schemeClr>
                </a:solidFill>
                <a:effectLst>
                  <a:outerShdw dist="38100" dir="2700000" sx="102000" sy="102000" algn="tl" rotWithShape="0">
                    <a:srgbClr val="002FA7"/>
                  </a:outerShdw>
                </a:effectLst>
                <a:latin typeface="Bogam" pitchFamily="2" charset="0"/>
              </a:rPr>
              <a:t>2022</a:t>
            </a:r>
            <a:r>
              <a:rPr lang="zh-CN" altLang="en-US" sz="6600" dirty="0">
                <a:ln w="12700">
                  <a:solidFill>
                    <a:srgbClr val="002FA7"/>
                  </a:solidFill>
                </a:ln>
                <a:solidFill>
                  <a:schemeClr val="bg1">
                    <a:lumMod val="95000"/>
                  </a:schemeClr>
                </a:solidFill>
                <a:effectLst>
                  <a:outerShdw dist="38100" dir="2700000" sx="102000" sy="102000" algn="tl" rotWithShape="0">
                    <a:srgbClr val="002FA7"/>
                  </a:outerShdw>
                </a:effectLst>
                <a:latin typeface="Bogam" pitchFamily="2" charset="0"/>
              </a:rPr>
              <a:t>上海疫情数据分析与可视化</a:t>
            </a:r>
            <a:endParaRPr lang="en-US" altLang="zh-CN" sz="6600" dirty="0">
              <a:ln w="12700">
                <a:solidFill>
                  <a:srgbClr val="002FA7"/>
                </a:solidFill>
              </a:ln>
              <a:solidFill>
                <a:schemeClr val="bg1">
                  <a:lumMod val="95000"/>
                </a:schemeClr>
              </a:solidFill>
              <a:effectLst>
                <a:outerShdw dist="38100" dir="2700000" sx="102000" sy="102000" algn="tl" rotWithShape="0">
                  <a:srgbClr val="002FA7"/>
                </a:outerShdw>
              </a:effectLst>
              <a:latin typeface="Bogam" pitchFamily="2" charset="0"/>
            </a:endParaRPr>
          </a:p>
        </p:txBody>
      </p:sp>
      <p:sp>
        <p:nvSpPr>
          <p:cNvPr id="17" name="矩形 16" descr="無用PPT原创模板，未经授权禁止商用&#10;关注公众号【無用PPT】获取更多模板&#10;联系微信：wuyppt">
            <a:extLst>
              <a:ext uri="{FF2B5EF4-FFF2-40B4-BE49-F238E27FC236}">
                <a16:creationId xmlns:a16="http://schemas.microsoft.com/office/drawing/2014/main" id="{892DA966-ED1D-4BFA-9553-15467B558126}"/>
              </a:ext>
            </a:extLst>
          </p:cNvPr>
          <p:cNvSpPr/>
          <p:nvPr/>
        </p:nvSpPr>
        <p:spPr>
          <a:xfrm>
            <a:off x="1225030" y="5156529"/>
            <a:ext cx="1756828" cy="338554"/>
          </a:xfrm>
          <a:prstGeom prst="rect">
            <a:avLst/>
          </a:prstGeom>
        </p:spPr>
        <p:txBody>
          <a:bodyPr wrap="none">
            <a:spAutoFit/>
          </a:bodyPr>
          <a:lstStyle/>
          <a:p>
            <a:r>
              <a:rPr lang="en-US" altLang="zh-CN" sz="1600" dirty="0">
                <a:solidFill>
                  <a:srgbClr val="002FA7"/>
                </a:solidFill>
                <a:latin typeface="思源黑体 Heavy" panose="020B0A00000000000000" pitchFamily="34" charset="-122"/>
                <a:ea typeface="思源黑体 Heavy" panose="020B0A00000000000000" pitchFamily="34" charset="-122"/>
                <a:cs typeface="Open Sans" charset="0"/>
              </a:rPr>
              <a:t>Group Member:</a:t>
            </a:r>
            <a:endParaRPr lang="zh-CN" altLang="en-US" sz="1600" dirty="0">
              <a:solidFill>
                <a:srgbClr val="002FA7"/>
              </a:solidFill>
              <a:latin typeface="思源黑体 Heavy" panose="020B0A00000000000000" pitchFamily="34" charset="-122"/>
              <a:ea typeface="思源黑体 Heavy" panose="020B0A00000000000000" pitchFamily="34" charset="-122"/>
              <a:cs typeface="Open Sans" charset="0"/>
            </a:endParaRPr>
          </a:p>
        </p:txBody>
      </p:sp>
      <p:sp>
        <p:nvSpPr>
          <p:cNvPr id="18" name="文本框 17" descr="無用PPT原创模板，未经授权禁止商用&#10;关注公众号【無用PPT】获取更多模板&#10;联系微信：wuyppt">
            <a:extLst>
              <a:ext uri="{FF2B5EF4-FFF2-40B4-BE49-F238E27FC236}">
                <a16:creationId xmlns:a16="http://schemas.microsoft.com/office/drawing/2014/main" id="{D75264F9-EAAC-4588-8399-691DFBD99500}"/>
              </a:ext>
            </a:extLst>
          </p:cNvPr>
          <p:cNvSpPr txBox="1"/>
          <p:nvPr/>
        </p:nvSpPr>
        <p:spPr>
          <a:xfrm>
            <a:off x="1225030" y="5495083"/>
            <a:ext cx="1688475" cy="276999"/>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zh-CN" altLang="en-US" sz="1200" dirty="0">
                <a:solidFill>
                  <a:srgbClr val="002FA7"/>
                </a:solidFill>
                <a:latin typeface="思源黑体 Heavy" panose="020B0A00000000000000" pitchFamily="34" charset="-122"/>
                <a:ea typeface="思源黑体 Heavy" panose="020B0A00000000000000" pitchFamily="34" charset="-122"/>
                <a:cs typeface="Open Sans" charset="0"/>
              </a:rPr>
              <a:t>乔宇堂</a:t>
            </a:r>
            <a:r>
              <a:rPr lang="en-US" altLang="zh-CN" sz="1200" dirty="0">
                <a:solidFill>
                  <a:srgbClr val="002FA7"/>
                </a:solidFill>
                <a:latin typeface="思源黑体 Heavy" panose="020B0A00000000000000" pitchFamily="34" charset="-122"/>
                <a:ea typeface="思源黑体 Heavy" panose="020B0A00000000000000" pitchFamily="34" charset="-122"/>
                <a:cs typeface="Open Sans" charset="0"/>
              </a:rPr>
              <a:t> </a:t>
            </a:r>
            <a:r>
              <a:rPr lang="zh-CN" altLang="en-US" sz="1200" dirty="0">
                <a:solidFill>
                  <a:srgbClr val="002FA7"/>
                </a:solidFill>
                <a:latin typeface="思源黑体 Heavy" panose="020B0A00000000000000" pitchFamily="34" charset="-122"/>
                <a:ea typeface="思源黑体 Heavy" panose="020B0A00000000000000" pitchFamily="34" charset="-122"/>
                <a:cs typeface="Open Sans" charset="0"/>
              </a:rPr>
              <a:t>王婧婷 张敏慎</a:t>
            </a:r>
          </a:p>
        </p:txBody>
      </p:sp>
      <p:sp>
        <p:nvSpPr>
          <p:cNvPr id="31" name="椭圆 30" descr="無用PPT原创模板，未经授权禁止商用&#10;关注公众号【無用PPT】获取更多模板&#10;联系微信：wuyppt">
            <a:extLst>
              <a:ext uri="{FF2B5EF4-FFF2-40B4-BE49-F238E27FC236}">
                <a16:creationId xmlns:a16="http://schemas.microsoft.com/office/drawing/2014/main" id="{792BF967-B1BE-4BFD-B42E-2E0E2D984D75}"/>
              </a:ext>
            </a:extLst>
          </p:cNvPr>
          <p:cNvSpPr/>
          <p:nvPr/>
        </p:nvSpPr>
        <p:spPr>
          <a:xfrm>
            <a:off x="395016" y="5237298"/>
            <a:ext cx="177016" cy="177016"/>
          </a:xfrm>
          <a:prstGeom prst="ellipse">
            <a:avLst/>
          </a:prstGeom>
          <a:ln w="88900" cap="rnd">
            <a:solidFill>
              <a:srgbClr val="002FA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Tree>
    <p:extLst>
      <p:ext uri="{BB962C8B-B14F-4D97-AF65-F5344CB8AC3E}">
        <p14:creationId xmlns:p14="http://schemas.microsoft.com/office/powerpoint/2010/main" val="37761789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椭圆 30" descr="無用PPT原创模板，未经授权禁止商用&#10;关注公众号【無用PPT】获取更多模板&#10;联系微信：wuyppt">
            <a:extLst>
              <a:ext uri="{FF2B5EF4-FFF2-40B4-BE49-F238E27FC236}">
                <a16:creationId xmlns:a16="http://schemas.microsoft.com/office/drawing/2014/main" id="{792BF967-B1BE-4BFD-B42E-2E0E2D984D75}"/>
              </a:ext>
            </a:extLst>
          </p:cNvPr>
          <p:cNvSpPr/>
          <p:nvPr/>
        </p:nvSpPr>
        <p:spPr>
          <a:xfrm>
            <a:off x="6232291" y="3620463"/>
            <a:ext cx="177016" cy="177016"/>
          </a:xfrm>
          <a:prstGeom prst="ellipse">
            <a:avLst/>
          </a:prstGeom>
          <a:ln w="88900" cap="rnd">
            <a:solidFill>
              <a:srgbClr val="002FA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6" name="立方体 25" descr="無用PPT原创模板，未经授权禁止商用&#10;关注公众号【無用PPT】获取更多模板&#10;联系微信：wuyppt">
            <a:extLst>
              <a:ext uri="{FF2B5EF4-FFF2-40B4-BE49-F238E27FC236}">
                <a16:creationId xmlns:a16="http://schemas.microsoft.com/office/drawing/2014/main" id="{E4CBF26B-21DE-47AA-84A9-C515CC28ADBE}"/>
              </a:ext>
            </a:extLst>
          </p:cNvPr>
          <p:cNvSpPr/>
          <p:nvPr/>
        </p:nvSpPr>
        <p:spPr>
          <a:xfrm>
            <a:off x="10848500" y="501244"/>
            <a:ext cx="334576" cy="334576"/>
          </a:xfrm>
          <a:prstGeom prst="cube">
            <a:avLst/>
          </a:prstGeom>
          <a:ln w="19050" cap="rnd">
            <a:solidFill>
              <a:srgbClr val="002FA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pic>
        <p:nvPicPr>
          <p:cNvPr id="5" name="图形 4" descr="無用PPT原创模板，未经授权禁止商用&#10;关注公众号【無用PPT】获取更多模板&#10;联系微信：wuyppt">
            <a:extLst>
              <a:ext uri="{FF2B5EF4-FFF2-40B4-BE49-F238E27FC236}">
                <a16:creationId xmlns:a16="http://schemas.microsoft.com/office/drawing/2014/main" id="{991F4DDE-F31C-4A01-8CEF-C20407A0D12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2032" y="601787"/>
            <a:ext cx="4842961" cy="1813646"/>
          </a:xfrm>
          <a:prstGeom prst="rect">
            <a:avLst/>
          </a:prstGeom>
        </p:spPr>
      </p:pic>
      <p:sp>
        <p:nvSpPr>
          <p:cNvPr id="2" name="矩形 1" descr="無用PPT原创模板，未经授权禁止商用&#10;关注公众号【無用PPT】获取更多模板&#10;联系微信：wuyppt">
            <a:extLst>
              <a:ext uri="{FF2B5EF4-FFF2-40B4-BE49-F238E27FC236}">
                <a16:creationId xmlns:a16="http://schemas.microsoft.com/office/drawing/2014/main" id="{68482CED-C55A-49F6-BE74-7DB7B6503EBC}"/>
              </a:ext>
            </a:extLst>
          </p:cNvPr>
          <p:cNvSpPr/>
          <p:nvPr/>
        </p:nvSpPr>
        <p:spPr>
          <a:xfrm>
            <a:off x="762710" y="714232"/>
            <a:ext cx="6860193" cy="2389997"/>
          </a:xfrm>
          <a:prstGeom prst="rect">
            <a:avLst/>
          </a:prstGeom>
          <a:solidFill>
            <a:schemeClr val="bg1">
              <a:lumMod val="95000"/>
            </a:schemeClr>
          </a:solidFill>
          <a:ln w="19050">
            <a:solidFill>
              <a:srgbClr val="002FA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descr="無用PPT原创模板，未经授权禁止商用&#10;关注公众号【無用PPT】获取更多模板&#10;联系微信：wuyppt">
            <a:extLst>
              <a:ext uri="{FF2B5EF4-FFF2-40B4-BE49-F238E27FC236}">
                <a16:creationId xmlns:a16="http://schemas.microsoft.com/office/drawing/2014/main" id="{77A6ED1D-D4D0-4A16-9873-7F95D14FC286}"/>
              </a:ext>
            </a:extLst>
          </p:cNvPr>
          <p:cNvSpPr txBox="1"/>
          <p:nvPr/>
        </p:nvSpPr>
        <p:spPr>
          <a:xfrm>
            <a:off x="6506110" y="3066465"/>
            <a:ext cx="7909576" cy="1107996"/>
          </a:xfrm>
          <a:prstGeom prst="rect">
            <a:avLst/>
          </a:prstGeom>
          <a:noFill/>
        </p:spPr>
        <p:txBody>
          <a:bodyPr wrap="square">
            <a:spAutoFit/>
          </a:bodyPr>
          <a:lstStyle/>
          <a:p>
            <a:r>
              <a:rPr lang="en-US" altLang="zh-CN" sz="6600" dirty="0">
                <a:ln w="12700">
                  <a:solidFill>
                    <a:srgbClr val="002FA7"/>
                  </a:solidFill>
                </a:ln>
                <a:solidFill>
                  <a:schemeClr val="bg1">
                    <a:lumMod val="95000"/>
                  </a:schemeClr>
                </a:solidFill>
                <a:effectLst>
                  <a:outerShdw dist="38100" dir="2700000" sx="102000" sy="102000" algn="tl" rotWithShape="0">
                    <a:srgbClr val="002FA7"/>
                  </a:outerShdw>
                </a:effectLst>
                <a:latin typeface="Bogam" pitchFamily="2" charset="0"/>
              </a:rPr>
              <a:t>Interpretation</a:t>
            </a:r>
          </a:p>
        </p:txBody>
      </p:sp>
      <p:sp>
        <p:nvSpPr>
          <p:cNvPr id="10" name="文本框 9" descr="無用PPT原创模板，未经授权禁止商用&#10;关注公众号【無用PPT】获取更多模板&#10;联系微信：wuyppt">
            <a:extLst>
              <a:ext uri="{FF2B5EF4-FFF2-40B4-BE49-F238E27FC236}">
                <a16:creationId xmlns:a16="http://schemas.microsoft.com/office/drawing/2014/main" id="{EF5D3B4E-73C1-4329-87FC-24409AAFA451}"/>
              </a:ext>
            </a:extLst>
          </p:cNvPr>
          <p:cNvSpPr txBox="1"/>
          <p:nvPr/>
        </p:nvSpPr>
        <p:spPr>
          <a:xfrm>
            <a:off x="7694250" y="1840082"/>
            <a:ext cx="3502369" cy="1569660"/>
          </a:xfrm>
          <a:prstGeom prst="rect">
            <a:avLst/>
          </a:prstGeom>
          <a:noFill/>
        </p:spPr>
        <p:txBody>
          <a:bodyPr wrap="square">
            <a:spAutoFit/>
          </a:bodyPr>
          <a:lstStyle/>
          <a:p>
            <a:r>
              <a:rPr lang="en-US" altLang="zh-CN" sz="9600" dirty="0">
                <a:ln w="12700">
                  <a:solidFill>
                    <a:srgbClr val="002FA7"/>
                  </a:solidFill>
                </a:ln>
                <a:solidFill>
                  <a:schemeClr val="bg1">
                    <a:lumMod val="95000"/>
                  </a:schemeClr>
                </a:solidFill>
                <a:effectLst>
                  <a:outerShdw dist="38100" dir="2700000" sx="102000" sy="102000" algn="tl" rotWithShape="0">
                    <a:srgbClr val="002FA7"/>
                  </a:outerShdw>
                </a:effectLst>
                <a:latin typeface="Bogam" pitchFamily="2" charset="0"/>
              </a:rPr>
              <a:t>Data -</a:t>
            </a:r>
          </a:p>
        </p:txBody>
      </p:sp>
      <p:sp>
        <p:nvSpPr>
          <p:cNvPr id="9" name="矩形 8" descr="無用PPT原创模板，未经授权禁止商用&#10;关注公众号【無用PPT】获取更多模板&#10;联系微信：wuyppt">
            <a:extLst>
              <a:ext uri="{FF2B5EF4-FFF2-40B4-BE49-F238E27FC236}">
                <a16:creationId xmlns:a16="http://schemas.microsoft.com/office/drawing/2014/main" id="{2393941B-CE33-46E2-A34C-4BD95555FC2A}"/>
              </a:ext>
            </a:extLst>
          </p:cNvPr>
          <p:cNvSpPr/>
          <p:nvPr/>
        </p:nvSpPr>
        <p:spPr>
          <a:xfrm>
            <a:off x="597149" y="3593819"/>
            <a:ext cx="10997702" cy="2347694"/>
          </a:xfrm>
          <a:prstGeom prst="rect">
            <a:avLst/>
          </a:prstGeom>
        </p:spPr>
        <p:txBody>
          <a:bodyPr wrap="square">
            <a:spAutoFit/>
          </a:bodyPr>
          <a:lstStyle/>
          <a:p>
            <a:pPr algn="just">
              <a:lnSpc>
                <a:spcPct val="150000"/>
              </a:lnSpc>
            </a:pPr>
            <a:r>
              <a:rPr lang="en-US" altLang="zh-CN" sz="1100" b="1" dirty="0">
                <a:solidFill>
                  <a:srgbClr val="002FA7">
                    <a:alpha val="80000"/>
                  </a:srgbClr>
                </a:solidFill>
                <a:latin typeface="思源黑体 CN Bold" panose="020B0800000000000000" pitchFamily="34" charset="-122"/>
                <a:ea typeface="思源黑体 CN Bold" panose="020B0800000000000000" pitchFamily="34" charset="-122"/>
              </a:rPr>
              <a:t>With a perspective of the whole city</a:t>
            </a:r>
          </a:p>
          <a:p>
            <a:pPr algn="just">
              <a:lnSpc>
                <a:spcPct val="150000"/>
              </a:lnSpc>
            </a:pPr>
            <a:r>
              <a:rPr lang="en-US" altLang="zh-CN" sz="1100" dirty="0">
                <a:solidFill>
                  <a:srgbClr val="002FA7">
                    <a:alpha val="80000"/>
                  </a:srgbClr>
                </a:solidFill>
                <a:latin typeface="思源黑体 CN Bold" panose="020B0800000000000000" pitchFamily="34" charset="-122"/>
                <a:ea typeface="思源黑体 CN Bold" panose="020B0800000000000000" pitchFamily="34" charset="-122"/>
              </a:rPr>
              <a:t>Shanghai has 647,374 positive cases overall</a:t>
            </a:r>
          </a:p>
          <a:p>
            <a:pPr algn="just">
              <a:lnSpc>
                <a:spcPct val="150000"/>
              </a:lnSpc>
            </a:pPr>
            <a:r>
              <a:rPr lang="en-US" altLang="zh-CN" sz="1100" dirty="0">
                <a:solidFill>
                  <a:srgbClr val="002FA7">
                    <a:alpha val="80000"/>
                  </a:srgbClr>
                </a:solidFill>
                <a:latin typeface="思源黑体 CN Bold" panose="020B0800000000000000" pitchFamily="34" charset="-122"/>
                <a:ea typeface="思源黑体 CN Bold" panose="020B0800000000000000" pitchFamily="34" charset="-122"/>
              </a:rPr>
              <a:t>An average of 8,748 people are infected every day</a:t>
            </a:r>
          </a:p>
          <a:p>
            <a:pPr algn="just">
              <a:lnSpc>
                <a:spcPct val="150000"/>
              </a:lnSpc>
            </a:pPr>
            <a:r>
              <a:rPr lang="en-US" altLang="zh-CN" sz="1100" dirty="0">
                <a:solidFill>
                  <a:srgbClr val="002FA7">
                    <a:alpha val="80000"/>
                  </a:srgbClr>
                </a:solidFill>
                <a:latin typeface="思源黑体 CN Bold" panose="020B0800000000000000" pitchFamily="34" charset="-122"/>
                <a:ea typeface="思源黑体 CN Bold" panose="020B0800000000000000" pitchFamily="34" charset="-122"/>
              </a:rPr>
              <a:t>The peak of number of increasing infection is 27,719</a:t>
            </a:r>
          </a:p>
          <a:p>
            <a:pPr algn="just">
              <a:lnSpc>
                <a:spcPct val="150000"/>
              </a:lnSpc>
            </a:pPr>
            <a:r>
              <a:rPr lang="en-US" altLang="zh-CN" sz="1100" dirty="0">
                <a:solidFill>
                  <a:srgbClr val="002FA7">
                    <a:alpha val="80000"/>
                  </a:srgbClr>
                </a:solidFill>
                <a:latin typeface="思源黑体 CN Bold" panose="020B0800000000000000" pitchFamily="34" charset="-122"/>
                <a:ea typeface="思源黑体 CN Bold" panose="020B0800000000000000" pitchFamily="34" charset="-122"/>
              </a:rPr>
              <a:t>Pudong New Area increased 15,027 infected people on April 13, which is the largest number over all districts and all time during Shanghai’s </a:t>
            </a:r>
            <a:r>
              <a:rPr lang="en-US" altLang="zh-CN" sz="1100" dirty="0" err="1">
                <a:solidFill>
                  <a:srgbClr val="002FA7">
                    <a:alpha val="80000"/>
                  </a:srgbClr>
                </a:solidFill>
                <a:latin typeface="思源黑体 CN Bold" panose="020B0800000000000000" pitchFamily="34" charset="-122"/>
                <a:ea typeface="思源黑体 CN Bold" panose="020B0800000000000000" pitchFamily="34" charset="-122"/>
              </a:rPr>
              <a:t>Epedemic</a:t>
            </a:r>
            <a:endParaRPr lang="en-US" altLang="zh-CN" sz="1100" dirty="0">
              <a:solidFill>
                <a:srgbClr val="002FA7">
                  <a:alpha val="80000"/>
                </a:srgbClr>
              </a:solidFill>
              <a:latin typeface="思源黑体 CN Bold" panose="020B0800000000000000" pitchFamily="34" charset="-122"/>
              <a:ea typeface="思源黑体 CN Bold" panose="020B0800000000000000" pitchFamily="34" charset="-122"/>
            </a:endParaRPr>
          </a:p>
          <a:p>
            <a:pPr algn="just">
              <a:lnSpc>
                <a:spcPct val="150000"/>
              </a:lnSpc>
            </a:pPr>
            <a:r>
              <a:rPr lang="en-US" altLang="zh-CN" sz="1100" dirty="0">
                <a:solidFill>
                  <a:srgbClr val="002FA7">
                    <a:alpha val="80000"/>
                  </a:srgbClr>
                </a:solidFill>
                <a:latin typeface="思源黑体 CN Bold" panose="020B0800000000000000" pitchFamily="34" charset="-122"/>
                <a:ea typeface="思源黑体 CN Bold" panose="020B0800000000000000" pitchFamily="34" charset="-122"/>
              </a:rPr>
              <a:t>In terms of the number of infected people, Pudong New Area is the worst one, with 227,104 positive cases, but we do need to keep in mind that Pudong New Area has the largest population within all districts</a:t>
            </a:r>
          </a:p>
          <a:p>
            <a:pPr algn="just">
              <a:lnSpc>
                <a:spcPct val="150000"/>
              </a:lnSpc>
            </a:pPr>
            <a:r>
              <a:rPr lang="en-US" altLang="zh-CN" sz="1100" dirty="0">
                <a:solidFill>
                  <a:srgbClr val="002FA7">
                    <a:alpha val="80000"/>
                  </a:srgbClr>
                </a:solidFill>
                <a:latin typeface="思源黑体 CN Bold" panose="020B0800000000000000" pitchFamily="34" charset="-122"/>
                <a:ea typeface="思源黑体 CN Bold" panose="020B0800000000000000" pitchFamily="34" charset="-122"/>
              </a:rPr>
              <a:t>In terms of proportion of infection, Huangpu District is the worst, with an infection rate of 9.26%</a:t>
            </a:r>
          </a:p>
          <a:p>
            <a:pPr algn="just">
              <a:lnSpc>
                <a:spcPct val="150000"/>
              </a:lnSpc>
            </a:pPr>
            <a:r>
              <a:rPr lang="en-US" altLang="zh-CN" sz="1100" dirty="0">
                <a:solidFill>
                  <a:srgbClr val="002FA7">
                    <a:alpha val="80000"/>
                  </a:srgbClr>
                </a:solidFill>
                <a:latin typeface="思源黑体 CN Bold" panose="020B0800000000000000" pitchFamily="34" charset="-122"/>
                <a:ea typeface="思源黑体 CN Bold" panose="020B0800000000000000" pitchFamily="34" charset="-122"/>
              </a:rPr>
              <a:t>The city-wide average was 2.60%, which means we can find one infected individual in a group of roughly 40 people</a:t>
            </a:r>
          </a:p>
        </p:txBody>
      </p:sp>
      <p:cxnSp>
        <p:nvCxnSpPr>
          <p:cNvPr id="16" name="直接连接符 15" descr="無用PPT原创模板，未经授权禁止商用&#10;关注公众号【無用PPT】获取更多模板&#10;联系微信：wuyppt">
            <a:extLst>
              <a:ext uri="{FF2B5EF4-FFF2-40B4-BE49-F238E27FC236}">
                <a16:creationId xmlns:a16="http://schemas.microsoft.com/office/drawing/2014/main" id="{251B73E3-79F1-4A5A-892B-5D9901001585}"/>
              </a:ext>
            </a:extLst>
          </p:cNvPr>
          <p:cNvCxnSpPr>
            <a:cxnSpLocks/>
          </p:cNvCxnSpPr>
          <p:nvPr/>
        </p:nvCxnSpPr>
        <p:spPr>
          <a:xfrm flipV="1">
            <a:off x="11066432" y="1095830"/>
            <a:ext cx="0" cy="1865084"/>
          </a:xfrm>
          <a:prstGeom prst="line">
            <a:avLst/>
          </a:prstGeom>
          <a:ln w="19050" cap="rnd">
            <a:solidFill>
              <a:srgbClr val="002FA7"/>
            </a:solidFill>
          </a:ln>
        </p:spPr>
        <p:style>
          <a:lnRef idx="1">
            <a:schemeClr val="accent1"/>
          </a:lnRef>
          <a:fillRef idx="0">
            <a:schemeClr val="accent1"/>
          </a:fillRef>
          <a:effectRef idx="0">
            <a:schemeClr val="accent1"/>
          </a:effectRef>
          <a:fontRef idx="minor">
            <a:schemeClr val="tx1"/>
          </a:fontRef>
        </p:style>
      </p:cxnSp>
      <p:sp>
        <p:nvSpPr>
          <p:cNvPr id="21" name="文本框 20" descr="無用PPT原创模板，未经授权禁止商用&#10;关注公众号【無用PPT】获取更多模板&#10;联系微信：wuyppt">
            <a:extLst>
              <a:ext uri="{FF2B5EF4-FFF2-40B4-BE49-F238E27FC236}">
                <a16:creationId xmlns:a16="http://schemas.microsoft.com/office/drawing/2014/main" id="{31CA82C4-8C54-458C-95FF-1D36BD6363B1}"/>
              </a:ext>
            </a:extLst>
          </p:cNvPr>
          <p:cNvSpPr txBox="1"/>
          <p:nvPr/>
        </p:nvSpPr>
        <p:spPr>
          <a:xfrm>
            <a:off x="7923427" y="630955"/>
            <a:ext cx="3921096" cy="824200"/>
          </a:xfrm>
          <a:prstGeom prst="rect">
            <a:avLst/>
          </a:prstGeom>
          <a:noFill/>
        </p:spPr>
        <p:txBody>
          <a:bodyPr wrap="square">
            <a:spAutoFit/>
          </a:bodyPr>
          <a:lstStyle/>
          <a:p>
            <a:pPr algn="just">
              <a:lnSpc>
                <a:spcPct val="150000"/>
              </a:lnSpc>
            </a:pPr>
            <a:r>
              <a:rPr lang="en-US" altLang="zh-CN" sz="1100" b="1" dirty="0">
                <a:solidFill>
                  <a:srgbClr val="002FA7">
                    <a:alpha val="80000"/>
                  </a:srgbClr>
                </a:solidFill>
                <a:latin typeface="思源黑体 CN Bold" panose="020B0800000000000000" pitchFamily="34" charset="-122"/>
                <a:ea typeface="思源黑体 CN Bold" panose="020B0800000000000000" pitchFamily="34" charset="-122"/>
              </a:rPr>
              <a:t>Critical Date</a:t>
            </a:r>
          </a:p>
          <a:p>
            <a:pPr algn="just">
              <a:lnSpc>
                <a:spcPct val="150000"/>
              </a:lnSpc>
            </a:pPr>
            <a:r>
              <a:rPr lang="en-US" altLang="zh-CN" sz="1100" dirty="0">
                <a:solidFill>
                  <a:srgbClr val="002FA7">
                    <a:alpha val="80000"/>
                  </a:srgbClr>
                </a:solidFill>
                <a:latin typeface="思源黑体 CN Bold" panose="020B0800000000000000" pitchFamily="34" charset="-122"/>
                <a:ea typeface="思源黑体 CN Bold" panose="020B0800000000000000" pitchFamily="34" charset="-122"/>
              </a:rPr>
              <a:t>On March 28th, Pudong sealed itself(</a:t>
            </a:r>
            <a:r>
              <a:rPr lang="zh-CN" altLang="en-US" sz="1100" dirty="0">
                <a:solidFill>
                  <a:srgbClr val="002FA7">
                    <a:alpha val="80000"/>
                  </a:srgbClr>
                </a:solidFill>
                <a:latin typeface="思源黑体 CN Bold" panose="020B0800000000000000" pitchFamily="34" charset="-122"/>
                <a:ea typeface="思源黑体 CN Bold" panose="020B0800000000000000" pitchFamily="34" charset="-122"/>
              </a:rPr>
              <a:t>封城</a:t>
            </a:r>
            <a:r>
              <a:rPr lang="en-US" altLang="zh-CN" sz="1100" dirty="0">
                <a:solidFill>
                  <a:srgbClr val="002FA7">
                    <a:alpha val="80000"/>
                  </a:srgbClr>
                </a:solidFill>
                <a:latin typeface="思源黑体 CN Bold" panose="020B0800000000000000" pitchFamily="34" charset="-122"/>
                <a:ea typeface="思源黑体 CN Bold" panose="020B0800000000000000" pitchFamily="34" charset="-122"/>
              </a:rPr>
              <a:t>)</a:t>
            </a:r>
          </a:p>
          <a:p>
            <a:pPr algn="just">
              <a:lnSpc>
                <a:spcPct val="150000"/>
              </a:lnSpc>
            </a:pPr>
            <a:r>
              <a:rPr lang="en-US" altLang="zh-CN" sz="1100" dirty="0">
                <a:solidFill>
                  <a:srgbClr val="002FA7">
                    <a:alpha val="80000"/>
                  </a:srgbClr>
                </a:solidFill>
                <a:latin typeface="思源黑体 CN Bold" panose="020B0800000000000000" pitchFamily="34" charset="-122"/>
                <a:ea typeface="思源黑体 CN Bold" panose="020B0800000000000000" pitchFamily="34" charset="-122"/>
              </a:rPr>
              <a:t>On April 11, Puxi sealed itself</a:t>
            </a:r>
          </a:p>
        </p:txBody>
      </p:sp>
      <p:pic>
        <p:nvPicPr>
          <p:cNvPr id="14" name="图片 13">
            <a:extLst>
              <a:ext uri="{FF2B5EF4-FFF2-40B4-BE49-F238E27FC236}">
                <a16:creationId xmlns:a16="http://schemas.microsoft.com/office/drawing/2014/main" id="{005F2D3C-B78E-AC45-A1DA-E870646BC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272" y="807571"/>
            <a:ext cx="6529068" cy="2165555"/>
          </a:xfrm>
          <a:prstGeom prst="rect">
            <a:avLst/>
          </a:prstGeom>
        </p:spPr>
      </p:pic>
      <p:sp>
        <p:nvSpPr>
          <p:cNvPr id="15" name="矩形 14" descr="無用PPT原创模板，未经授权禁止商用&#10;关注公众号【無用PPT】获取更多模板&#10;联系微信：wuyppt">
            <a:extLst>
              <a:ext uri="{FF2B5EF4-FFF2-40B4-BE49-F238E27FC236}">
                <a16:creationId xmlns:a16="http://schemas.microsoft.com/office/drawing/2014/main" id="{C1D67679-DC32-4543-A24A-3F8421831469}"/>
              </a:ext>
            </a:extLst>
          </p:cNvPr>
          <p:cNvSpPr/>
          <p:nvPr/>
        </p:nvSpPr>
        <p:spPr>
          <a:xfrm>
            <a:off x="597149" y="3151726"/>
            <a:ext cx="5498852" cy="3363357"/>
          </a:xfrm>
          <a:prstGeom prst="rect">
            <a:avLst/>
          </a:prstGeom>
        </p:spPr>
        <p:txBody>
          <a:bodyPr wrap="square">
            <a:spAutoFit/>
          </a:bodyPr>
          <a:lstStyle/>
          <a:p>
            <a:pPr algn="just">
              <a:lnSpc>
                <a:spcPct val="150000"/>
              </a:lnSpc>
            </a:pPr>
            <a:r>
              <a:rPr lang="en-US" altLang="zh-CN" sz="1100" b="1" dirty="0">
                <a:solidFill>
                  <a:srgbClr val="002FA7">
                    <a:alpha val="80000"/>
                  </a:srgbClr>
                </a:solidFill>
                <a:latin typeface="思源黑体 CN Bold" panose="020B0800000000000000" pitchFamily="34" charset="-122"/>
                <a:ea typeface="思源黑体 CN Bold" panose="020B0800000000000000" pitchFamily="34" charset="-122"/>
              </a:rPr>
              <a:t>With a perspective of every district</a:t>
            </a:r>
          </a:p>
          <a:p>
            <a:pPr algn="just">
              <a:lnSpc>
                <a:spcPct val="150000"/>
              </a:lnSpc>
            </a:pPr>
            <a:r>
              <a:rPr lang="en-US" altLang="zh-CN" sz="1100" dirty="0">
                <a:solidFill>
                  <a:srgbClr val="002FA7">
                    <a:alpha val="80000"/>
                  </a:srgbClr>
                </a:solidFill>
                <a:latin typeface="思源黑体 CN Bold" panose="020B0800000000000000" pitchFamily="34" charset="-122"/>
                <a:ea typeface="思源黑体 CN Bold" panose="020B0800000000000000" pitchFamily="34" charset="-122"/>
              </a:rPr>
              <a:t>In the 74 days, Pudong New Area had the largest number of new positive people on the day for most times(26). The second was Yangpu District, a total of 19 times.</a:t>
            </a:r>
          </a:p>
          <a:p>
            <a:pPr algn="just">
              <a:lnSpc>
                <a:spcPct val="150000"/>
              </a:lnSpc>
            </a:pPr>
            <a:r>
              <a:rPr lang="en-US" altLang="zh-CN" sz="1100" dirty="0">
                <a:solidFill>
                  <a:srgbClr val="002FA7">
                    <a:alpha val="80000"/>
                  </a:srgbClr>
                </a:solidFill>
                <a:latin typeface="思源黑体 CN Bold" panose="020B0800000000000000" pitchFamily="34" charset="-122"/>
                <a:ea typeface="思源黑体 CN Bold" panose="020B0800000000000000" pitchFamily="34" charset="-122"/>
              </a:rPr>
              <a:t>From 3/27 to 5/2, Pudong New Area ranked first in the number of new people in Shanghai for 37 consecutive days. It can be said that throughout April, the epidemic in Shanghai was pushed up by Pudong, the worst-hit area in the city.</a:t>
            </a:r>
          </a:p>
          <a:p>
            <a:pPr algn="just">
              <a:lnSpc>
                <a:spcPct val="150000"/>
              </a:lnSpc>
            </a:pPr>
            <a:r>
              <a:rPr lang="en-US" altLang="zh-CN" sz="1100" dirty="0">
                <a:solidFill>
                  <a:srgbClr val="002FA7">
                    <a:alpha val="80000"/>
                  </a:srgbClr>
                </a:solidFill>
                <a:latin typeface="思源黑体 CN Bold" panose="020B0800000000000000" pitchFamily="34" charset="-122"/>
                <a:ea typeface="思源黑体 CN Bold" panose="020B0800000000000000" pitchFamily="34" charset="-122"/>
              </a:rPr>
              <a:t>At the beginning of the epidemic, Pudong and Minhang took the lead alternately. After that, Pudong firmly occupied the first place. From May 1st, Huangpu began to be serious. Since the middle of May, Yangpu has become the leader.</a:t>
            </a:r>
          </a:p>
          <a:p>
            <a:pPr algn="just">
              <a:lnSpc>
                <a:spcPct val="150000"/>
              </a:lnSpc>
            </a:pPr>
            <a:r>
              <a:rPr lang="en-US" altLang="zh-CN" sz="1100" dirty="0">
                <a:solidFill>
                  <a:srgbClr val="002FA7">
                    <a:alpha val="80000"/>
                  </a:srgbClr>
                </a:solidFill>
                <a:latin typeface="思源黑体 CN Bold" panose="020B0800000000000000" pitchFamily="34" charset="-122"/>
                <a:ea typeface="思源黑体 CN Bold" panose="020B0800000000000000" pitchFamily="34" charset="-122"/>
              </a:rPr>
              <a:t>April 13 was the highest number of new cases in the single district of this epidemic, with 15,027 cases in Pudong New Area.</a:t>
            </a:r>
          </a:p>
        </p:txBody>
      </p:sp>
    </p:spTree>
    <p:extLst>
      <p:ext uri="{BB962C8B-B14F-4D97-AF65-F5344CB8AC3E}">
        <p14:creationId xmlns:p14="http://schemas.microsoft.com/office/powerpoint/2010/main" val="2893324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blinds(horizontal)">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descr="無用PPT原创模板，未经授权禁止商用&#10;关注公众号【無用PPT】获取更多模板&#10;联系微信：wuyppt">
            <a:extLst>
              <a:ext uri="{FF2B5EF4-FFF2-40B4-BE49-F238E27FC236}">
                <a16:creationId xmlns:a16="http://schemas.microsoft.com/office/drawing/2014/main" id="{B85964A9-BDB7-489A-AD2F-7808449516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54864" y="2277385"/>
            <a:ext cx="5955297" cy="2230206"/>
          </a:xfrm>
          <a:prstGeom prst="rect">
            <a:avLst/>
          </a:prstGeom>
        </p:spPr>
      </p:pic>
      <p:sp>
        <p:nvSpPr>
          <p:cNvPr id="10" name="文本框 9" descr="無用PPT原创模板，未经授权禁止商用&#10;关注公众号【無用PPT】获取更多模板&#10;联系微信：wuyppt">
            <a:extLst>
              <a:ext uri="{FF2B5EF4-FFF2-40B4-BE49-F238E27FC236}">
                <a16:creationId xmlns:a16="http://schemas.microsoft.com/office/drawing/2014/main" id="{EF5D3B4E-73C1-4329-87FC-24409AAFA451}"/>
              </a:ext>
            </a:extLst>
          </p:cNvPr>
          <p:cNvSpPr txBox="1"/>
          <p:nvPr/>
        </p:nvSpPr>
        <p:spPr>
          <a:xfrm>
            <a:off x="7753129" y="2644632"/>
            <a:ext cx="1810125" cy="3770263"/>
          </a:xfrm>
          <a:prstGeom prst="rect">
            <a:avLst/>
          </a:prstGeom>
          <a:noFill/>
        </p:spPr>
        <p:txBody>
          <a:bodyPr wrap="square">
            <a:spAutoFit/>
          </a:bodyPr>
          <a:lstStyle/>
          <a:p>
            <a:r>
              <a:rPr lang="en-US" altLang="zh-CN" sz="23900" dirty="0">
                <a:solidFill>
                  <a:srgbClr val="002FA7"/>
                </a:solidFill>
                <a:latin typeface="Bogam" pitchFamily="2" charset="0"/>
              </a:rPr>
              <a:t>3</a:t>
            </a:r>
          </a:p>
        </p:txBody>
      </p:sp>
      <p:sp>
        <p:nvSpPr>
          <p:cNvPr id="17" name="矩形 16" descr="無用PPT原创模板，未经授权禁止商用&#10;关注公众号【無用PPT】获取更多模板&#10;联系微信：wuyppt">
            <a:extLst>
              <a:ext uri="{FF2B5EF4-FFF2-40B4-BE49-F238E27FC236}">
                <a16:creationId xmlns:a16="http://schemas.microsoft.com/office/drawing/2014/main" id="{892DA966-ED1D-4BFA-9553-15467B558126}"/>
              </a:ext>
            </a:extLst>
          </p:cNvPr>
          <p:cNvSpPr/>
          <p:nvPr/>
        </p:nvSpPr>
        <p:spPr>
          <a:xfrm>
            <a:off x="1225030" y="5156529"/>
            <a:ext cx="2582951" cy="307777"/>
          </a:xfrm>
          <a:prstGeom prst="rect">
            <a:avLst/>
          </a:prstGeom>
        </p:spPr>
        <p:txBody>
          <a:bodyPr wrap="none">
            <a:spAutoFit/>
          </a:bodyPr>
          <a:lstStyle/>
          <a:p>
            <a:r>
              <a:rPr lang="en-US" altLang="zh-CN" sz="1400" dirty="0">
                <a:solidFill>
                  <a:srgbClr val="002FA7"/>
                </a:solidFill>
                <a:latin typeface="思源黑体 Heavy" panose="020B0A00000000000000" pitchFamily="34" charset="-122"/>
                <a:ea typeface="思源黑体 Heavy" panose="020B0A00000000000000" pitchFamily="34" charset="-122"/>
                <a:cs typeface="Open Sans" charset="0"/>
              </a:rPr>
              <a:t>Rich Content Presentation</a:t>
            </a:r>
            <a:endParaRPr lang="zh-CN" altLang="en-US" sz="1400" dirty="0">
              <a:solidFill>
                <a:srgbClr val="002FA7"/>
              </a:solidFill>
              <a:latin typeface="思源黑体 Heavy" panose="020B0A00000000000000" pitchFamily="34" charset="-122"/>
              <a:ea typeface="思源黑体 Heavy" panose="020B0A00000000000000" pitchFamily="34" charset="-122"/>
              <a:cs typeface="Open Sans" charset="0"/>
            </a:endParaRPr>
          </a:p>
        </p:txBody>
      </p:sp>
      <p:sp>
        <p:nvSpPr>
          <p:cNvPr id="18" name="文本框 17" descr="無用PPT原创模板，未经授权禁止商用&#10;关注公众号【無用PPT】获取更多模板&#10;联系微信：wuyppt">
            <a:extLst>
              <a:ext uri="{FF2B5EF4-FFF2-40B4-BE49-F238E27FC236}">
                <a16:creationId xmlns:a16="http://schemas.microsoft.com/office/drawing/2014/main" id="{D75264F9-EAAC-4588-8399-691DFBD99500}"/>
              </a:ext>
            </a:extLst>
          </p:cNvPr>
          <p:cNvSpPr txBox="1"/>
          <p:nvPr/>
        </p:nvSpPr>
        <p:spPr>
          <a:xfrm>
            <a:off x="1225030" y="5495083"/>
            <a:ext cx="2621256" cy="307777"/>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altLang="zh-CN" sz="1400" dirty="0">
                <a:solidFill>
                  <a:srgbClr val="002FA7"/>
                </a:solidFill>
                <a:latin typeface="思源黑体 Heavy" panose="020B0A00000000000000" pitchFamily="34" charset="-122"/>
                <a:ea typeface="思源黑体 Heavy" panose="020B0A00000000000000" pitchFamily="34" charset="-122"/>
                <a:cs typeface="Open Sans" charset="0"/>
              </a:rPr>
              <a:t>Flexible creative ideas</a:t>
            </a:r>
            <a:endParaRPr lang="zh-CN" altLang="en-US" sz="1400" dirty="0">
              <a:solidFill>
                <a:srgbClr val="002FA7"/>
              </a:solidFill>
              <a:latin typeface="思源黑体 Heavy" panose="020B0A00000000000000" pitchFamily="34" charset="-122"/>
              <a:ea typeface="思源黑体 Heavy" panose="020B0A00000000000000" pitchFamily="34" charset="-122"/>
              <a:cs typeface="Open Sans" charset="0"/>
            </a:endParaRPr>
          </a:p>
        </p:txBody>
      </p:sp>
      <p:sp>
        <p:nvSpPr>
          <p:cNvPr id="30" name="矩形 29" descr="無用PPT原创模板，未经授权禁止商用&#10;关注公众号【無用PPT】获取更多模板&#10;联系微信：wuyppt">
            <a:extLst>
              <a:ext uri="{FF2B5EF4-FFF2-40B4-BE49-F238E27FC236}">
                <a16:creationId xmlns:a16="http://schemas.microsoft.com/office/drawing/2014/main" id="{03791F15-C3EB-47A0-8BF9-DD80BC794C8C}"/>
              </a:ext>
            </a:extLst>
          </p:cNvPr>
          <p:cNvSpPr/>
          <p:nvPr/>
        </p:nvSpPr>
        <p:spPr>
          <a:xfrm rot="5400000">
            <a:off x="9879267" y="1798434"/>
            <a:ext cx="2870420" cy="261595"/>
          </a:xfrm>
          <a:prstGeom prst="rect">
            <a:avLst/>
          </a:prstGeom>
        </p:spPr>
        <p:txBody>
          <a:bodyPr wrap="square">
            <a:spAutoFit/>
          </a:bodyPr>
          <a:lstStyle/>
          <a:p>
            <a:r>
              <a:rPr lang="en-US" altLang="zh-CN" sz="1100" spc="600" dirty="0">
                <a:solidFill>
                  <a:srgbClr val="002FA7"/>
                </a:solidFill>
                <a:latin typeface="思源黑体 Heavy" panose="020B0A00000000000000" pitchFamily="34" charset="-122"/>
                <a:ea typeface="思源黑体 Heavy" panose="020B0A00000000000000" pitchFamily="34" charset="-122"/>
                <a:cs typeface="Open Sans" charset="0"/>
              </a:rPr>
              <a:t>DESIGN BY WUYONG</a:t>
            </a:r>
            <a:endParaRPr lang="zh-CN" altLang="en-US" sz="1100" spc="600" dirty="0">
              <a:solidFill>
                <a:srgbClr val="002FA7"/>
              </a:solidFill>
              <a:latin typeface="思源黑体 Heavy" panose="020B0A00000000000000" pitchFamily="34" charset="-122"/>
              <a:ea typeface="思源黑体 Heavy" panose="020B0A00000000000000" pitchFamily="34" charset="-122"/>
              <a:cs typeface="Open Sans" charset="0"/>
            </a:endParaRPr>
          </a:p>
        </p:txBody>
      </p:sp>
      <p:sp>
        <p:nvSpPr>
          <p:cNvPr id="31" name="椭圆 30" descr="無用PPT原创模板，未经授权禁止商用&#10;关注公众号【無用PPT】获取更多模板&#10;联系微信：wuyppt">
            <a:extLst>
              <a:ext uri="{FF2B5EF4-FFF2-40B4-BE49-F238E27FC236}">
                <a16:creationId xmlns:a16="http://schemas.microsoft.com/office/drawing/2014/main" id="{792BF967-B1BE-4BFD-B42E-2E0E2D984D75}"/>
              </a:ext>
            </a:extLst>
          </p:cNvPr>
          <p:cNvSpPr/>
          <p:nvPr/>
        </p:nvSpPr>
        <p:spPr>
          <a:xfrm>
            <a:off x="395016" y="5237298"/>
            <a:ext cx="177016" cy="177016"/>
          </a:xfrm>
          <a:prstGeom prst="ellipse">
            <a:avLst/>
          </a:prstGeom>
          <a:ln w="88900" cap="rnd">
            <a:solidFill>
              <a:srgbClr val="002FA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mc:AlternateContent xmlns:mc="http://schemas.openxmlformats.org/markup-compatibility/2006">
        <mc:Choice xmlns:am3d="http://schemas.microsoft.com/office/drawing/2017/model3d" Requires="am3d">
          <p:graphicFrame>
            <p:nvGraphicFramePr>
              <p:cNvPr id="13" name="3D 模型 12" descr="無用PPT原创模板，未经授权禁止商用&#10;关注公众号【無用PPT】获取更多模板&#10;联系微信：wuyppt">
                <a:extLst>
                  <a:ext uri="{FF2B5EF4-FFF2-40B4-BE49-F238E27FC236}">
                    <a16:creationId xmlns:a16="http://schemas.microsoft.com/office/drawing/2014/main" id="{31954B24-DDD5-45CD-BC8C-7D102ADFD613}"/>
                  </a:ext>
                </a:extLst>
              </p:cNvPr>
              <p:cNvGraphicFramePr>
                <a:graphicFrameLocks noChangeAspect="1"/>
              </p:cNvGraphicFramePr>
              <p:nvPr/>
            </p:nvGraphicFramePr>
            <p:xfrm flipH="1">
              <a:off x="4699875" y="1121138"/>
              <a:ext cx="2865276" cy="4464501"/>
            </p:xfrm>
            <a:graphic>
              <a:graphicData uri="http://schemas.microsoft.com/office/drawing/2017/model3d">
                <am3d:model3d r:embed="rId4">
                  <am3d:spPr>
                    <a:xfrm flipH="1">
                      <a:off x="0" y="0"/>
                      <a:ext cx="2865276" cy="4464501"/>
                    </a:xfrm>
                    <a:prstGeom prst="rect">
                      <a:avLst/>
                    </a:prstGeom>
                  </am3d:spPr>
                  <am3d:camera>
                    <am3d:pos x="0" y="0" z="64246690"/>
                    <am3d:up dx="0" dy="36000000" dz="0"/>
                    <am3d:lookAt x="0" y="0" z="0"/>
                    <am3d:perspective fov="2700000"/>
                  </am3d:camera>
                  <am3d:trans>
                    <am3d:meterPerModelUnit n="285446" d="1000000"/>
                    <am3d:preTrans dx="-51888659" dy="-25516899" dz="1081"/>
                    <am3d:scale>
                      <am3d:sx n="1000000" d="1000000"/>
                      <am3d:sy n="1000000" d="1000000"/>
                      <am3d:sz n="1000000" d="1000000"/>
                    </am3d:scale>
                    <am3d:rot ax="-44482" ay="274867" az="-3556"/>
                    <am3d:postTrans dx="0" dy="0" dz="0"/>
                  </am3d:trans>
                  <am3d:raster rName="Office3DRenderer" rVer="16.0.8326">
                    <am3d:blip r:embed="rId5"/>
                  </am3d:raster>
                  <am3d:objViewport viewportSz="589237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模型 12" descr="無用PPT原创模板，未经授权禁止商用&#10;关注公众号【無用PPT】获取更多模板&#10;联系微信：wuyppt">
                <a:extLst>
                  <a:ext uri="{FF2B5EF4-FFF2-40B4-BE49-F238E27FC236}">
                    <a16:creationId xmlns:a16="http://schemas.microsoft.com/office/drawing/2014/main" id="{31954B24-DDD5-45CD-BC8C-7D102ADFD613}"/>
                  </a:ext>
                </a:extLst>
              </p:cNvPr>
              <p:cNvPicPr>
                <a:picLocks noGrp="1" noRot="1" noChangeAspect="1" noMove="1" noResize="1" noEditPoints="1" noAdjustHandles="1" noChangeArrowheads="1" noChangeShapeType="1" noCrop="1"/>
              </p:cNvPicPr>
              <p:nvPr/>
            </p:nvPicPr>
            <p:blipFill>
              <a:blip r:embed="rId5"/>
              <a:stretch>
                <a:fillRect/>
              </a:stretch>
            </p:blipFill>
            <p:spPr>
              <a:xfrm flipH="1">
                <a:off x="4699875" y="1121138"/>
                <a:ext cx="2865276" cy="4464501"/>
              </a:xfrm>
              <a:prstGeom prst="rect">
                <a:avLst/>
              </a:prstGeom>
            </p:spPr>
          </p:pic>
        </mc:Fallback>
      </mc:AlternateContent>
      <p:sp>
        <p:nvSpPr>
          <p:cNvPr id="12" name="文本框 11" descr="無用PPT原创模板，未经授权禁止商用&#10;关注公众号【無用PPT】获取更多模板&#10;联系微信：wuyppt">
            <a:extLst>
              <a:ext uri="{FF2B5EF4-FFF2-40B4-BE49-F238E27FC236}">
                <a16:creationId xmlns:a16="http://schemas.microsoft.com/office/drawing/2014/main" id="{708E5C5E-7123-4FF2-8EEE-B6C94E78DF2B}"/>
              </a:ext>
            </a:extLst>
          </p:cNvPr>
          <p:cNvSpPr txBox="1"/>
          <p:nvPr/>
        </p:nvSpPr>
        <p:spPr>
          <a:xfrm>
            <a:off x="2016060" y="1128395"/>
            <a:ext cx="4116644" cy="3046988"/>
          </a:xfrm>
          <a:prstGeom prst="rect">
            <a:avLst/>
          </a:prstGeom>
          <a:noFill/>
        </p:spPr>
        <p:txBody>
          <a:bodyPr wrap="square">
            <a:spAutoFit/>
          </a:bodyPr>
          <a:lstStyle/>
          <a:p>
            <a:r>
              <a:rPr lang="en-US" altLang="zh-CN" sz="9600" dirty="0" err="1">
                <a:ln w="12700">
                  <a:solidFill>
                    <a:srgbClr val="002FA7"/>
                  </a:solidFill>
                </a:ln>
                <a:solidFill>
                  <a:schemeClr val="bg1">
                    <a:lumMod val="95000"/>
                  </a:schemeClr>
                </a:solidFill>
                <a:effectLst>
                  <a:outerShdw dist="38100" dir="2700000" sx="102000" sy="102000" algn="tl" rotWithShape="0">
                    <a:srgbClr val="002FA7"/>
                  </a:outerShdw>
                </a:effectLst>
                <a:latin typeface="Bogam" pitchFamily="2" charset="0"/>
              </a:rPr>
              <a:t>Visualiz-ation</a:t>
            </a:r>
            <a:endParaRPr lang="en-US" altLang="zh-CN" sz="9600" dirty="0">
              <a:ln w="12700">
                <a:solidFill>
                  <a:srgbClr val="002FA7"/>
                </a:solidFill>
              </a:ln>
              <a:solidFill>
                <a:schemeClr val="bg1">
                  <a:lumMod val="95000"/>
                </a:schemeClr>
              </a:solidFill>
              <a:effectLst>
                <a:outerShdw dist="38100" dir="2700000" sx="102000" sy="102000" algn="tl" rotWithShape="0">
                  <a:srgbClr val="002FA7"/>
                </a:outerShdw>
              </a:effectLst>
              <a:latin typeface="Bogam" pitchFamily="2" charset="0"/>
            </a:endParaRPr>
          </a:p>
        </p:txBody>
      </p:sp>
    </p:spTree>
    <p:extLst>
      <p:ext uri="{BB962C8B-B14F-4D97-AF65-F5344CB8AC3E}">
        <p14:creationId xmlns:p14="http://schemas.microsoft.com/office/powerpoint/2010/main" val="215316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mph" presetSubtype="128" repeatCount="indefinite" accel="20000" decel="20000" fill="hold" nodeType="withEffect">
                                  <p:stCondLst>
                                    <p:cond delay="0"/>
                                  </p:stCondLst>
                                  <p:endCondLst>
                                    <p:cond evt="onNext" delay="0">
                                      <p:tgtEl>
                                        <p:sldTgt/>
                                      </p:tgtEl>
                                    </p:cond>
                                  </p:endCondLst>
                                  <p:childTnLst>
                                    <p:anim calcmode="lin" valueType="num">
                                      <p:cBhvr additive="sum">
                                        <p:cTn id="6" dur="10000" fill="hold"/>
                                        <p:tgtEl>
                                          <p:spTgt spid="13"/>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FFE4894D-5959-0D4B-97A8-9EEE0F6578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8302" y="3346657"/>
            <a:ext cx="3271411" cy="2531896"/>
          </a:xfrm>
          <a:prstGeom prst="rect">
            <a:avLst/>
          </a:prstGeom>
        </p:spPr>
      </p:pic>
      <p:pic>
        <p:nvPicPr>
          <p:cNvPr id="4" name="图片 3">
            <a:extLst>
              <a:ext uri="{FF2B5EF4-FFF2-40B4-BE49-F238E27FC236}">
                <a16:creationId xmlns:a16="http://schemas.microsoft.com/office/drawing/2014/main" id="{C441C2CC-56B7-624A-8BB5-6F281774CF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490" y="1123174"/>
            <a:ext cx="2951308" cy="2213481"/>
          </a:xfrm>
          <a:prstGeom prst="rect">
            <a:avLst/>
          </a:prstGeom>
        </p:spPr>
      </p:pic>
      <p:sp>
        <p:nvSpPr>
          <p:cNvPr id="10" name="文本框 9" descr="無用PPT原创模板，未经授权禁止商用&#10;关注公众号【無用PPT】获取更多模板&#10;联系微信：wuyppt">
            <a:extLst>
              <a:ext uri="{FF2B5EF4-FFF2-40B4-BE49-F238E27FC236}">
                <a16:creationId xmlns:a16="http://schemas.microsoft.com/office/drawing/2014/main" id="{EF5D3B4E-73C1-4329-87FC-24409AAFA451}"/>
              </a:ext>
            </a:extLst>
          </p:cNvPr>
          <p:cNvSpPr txBox="1"/>
          <p:nvPr/>
        </p:nvSpPr>
        <p:spPr>
          <a:xfrm>
            <a:off x="6689091" y="277288"/>
            <a:ext cx="4740341" cy="1107996"/>
          </a:xfrm>
          <a:prstGeom prst="rect">
            <a:avLst/>
          </a:prstGeom>
          <a:noFill/>
        </p:spPr>
        <p:txBody>
          <a:bodyPr wrap="square">
            <a:spAutoFit/>
          </a:bodyPr>
          <a:lstStyle/>
          <a:p>
            <a:r>
              <a:rPr lang="en-US" altLang="zh-CN" sz="6600" dirty="0">
                <a:ln w="12700">
                  <a:solidFill>
                    <a:srgbClr val="002FA7"/>
                  </a:solidFill>
                </a:ln>
                <a:solidFill>
                  <a:schemeClr val="bg1">
                    <a:lumMod val="95000"/>
                  </a:schemeClr>
                </a:solidFill>
                <a:effectLst>
                  <a:outerShdw dist="38100" dir="2700000" sx="102000" sy="102000" algn="tl" rotWithShape="0">
                    <a:srgbClr val="002FA7"/>
                  </a:outerShdw>
                </a:effectLst>
                <a:latin typeface="Bogam" pitchFamily="2" charset="0"/>
              </a:rPr>
              <a:t>Visualization</a:t>
            </a:r>
          </a:p>
        </p:txBody>
      </p:sp>
      <p:sp>
        <p:nvSpPr>
          <p:cNvPr id="31" name="椭圆 30" descr="無用PPT原创模板，未经授权禁止商用&#10;关注公众号【無用PPT】获取更多模板&#10;联系微信：wuyppt">
            <a:extLst>
              <a:ext uri="{FF2B5EF4-FFF2-40B4-BE49-F238E27FC236}">
                <a16:creationId xmlns:a16="http://schemas.microsoft.com/office/drawing/2014/main" id="{792BF967-B1BE-4BFD-B42E-2E0E2D984D75}"/>
              </a:ext>
            </a:extLst>
          </p:cNvPr>
          <p:cNvSpPr/>
          <p:nvPr/>
        </p:nvSpPr>
        <p:spPr>
          <a:xfrm>
            <a:off x="11084517" y="5594368"/>
            <a:ext cx="177016" cy="177016"/>
          </a:xfrm>
          <a:prstGeom prst="ellipse">
            <a:avLst/>
          </a:prstGeom>
          <a:ln w="88900" cap="rnd">
            <a:solidFill>
              <a:srgbClr val="002FA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6" name="文本框 5" descr="無用PPT原创模板，未经授权禁止商用&#10;关注公众号【無用PPT】获取更多模板&#10;联系微信：wuyppt">
            <a:extLst>
              <a:ext uri="{FF2B5EF4-FFF2-40B4-BE49-F238E27FC236}">
                <a16:creationId xmlns:a16="http://schemas.microsoft.com/office/drawing/2014/main" id="{245C1657-2892-4383-B085-66D49AE207F8}"/>
              </a:ext>
            </a:extLst>
          </p:cNvPr>
          <p:cNvSpPr txBox="1"/>
          <p:nvPr/>
        </p:nvSpPr>
        <p:spPr>
          <a:xfrm>
            <a:off x="762398" y="3691103"/>
            <a:ext cx="2855492" cy="1843005"/>
          </a:xfrm>
          <a:prstGeom prst="rect">
            <a:avLst/>
          </a:prstGeom>
          <a:noFill/>
        </p:spPr>
        <p:txBody>
          <a:bodyPr wrap="square">
            <a:spAutoFit/>
          </a:bodyPr>
          <a:lstStyle/>
          <a:p>
            <a:pPr>
              <a:lnSpc>
                <a:spcPct val="150000"/>
              </a:lnSpc>
            </a:pPr>
            <a:r>
              <a:rPr lang="en-US" altLang="zh-CN" sz="1100" dirty="0">
                <a:solidFill>
                  <a:srgbClr val="002FA7">
                    <a:alpha val="80000"/>
                  </a:srgbClr>
                </a:solidFill>
                <a:latin typeface="思源黑体 CN Bold" panose="020B0800000000000000" pitchFamily="34" charset="-122"/>
                <a:ea typeface="思源黑体 CN Bold" panose="020B0800000000000000" pitchFamily="34" charset="-122"/>
              </a:rPr>
              <a:t>Besides, we also consider the help of color. To show the result more visually, we designed a function to </a:t>
            </a:r>
            <a:r>
              <a:rPr lang="en-US" altLang="zh-CN" sz="1100" b="1" dirty="0">
                <a:solidFill>
                  <a:srgbClr val="002FA7">
                    <a:alpha val="80000"/>
                  </a:srgbClr>
                </a:solidFill>
                <a:latin typeface="思源黑体 CN Bold" panose="020B0800000000000000" pitchFamily="34" charset="-122"/>
                <a:ea typeface="思源黑体 CN Bold" panose="020B0800000000000000" pitchFamily="34" charset="-122"/>
              </a:rPr>
              <a:t>customize our sequential color</a:t>
            </a:r>
            <a:r>
              <a:rPr lang="en-US" altLang="zh-CN" sz="1100" dirty="0">
                <a:solidFill>
                  <a:srgbClr val="002FA7">
                    <a:alpha val="80000"/>
                  </a:srgbClr>
                </a:solidFill>
                <a:latin typeface="思源黑体 CN Bold" panose="020B0800000000000000" pitchFamily="34" charset="-122"/>
                <a:ea typeface="思源黑体 CN Bold" panose="020B0800000000000000" pitchFamily="34" charset="-122"/>
              </a:rPr>
              <a:t>. To ensure it to work well, we </a:t>
            </a:r>
            <a:r>
              <a:rPr lang="en-US" altLang="zh-CN" sz="1100" b="1" dirty="0">
                <a:solidFill>
                  <a:srgbClr val="002FA7">
                    <a:alpha val="80000"/>
                  </a:srgbClr>
                </a:solidFill>
                <a:latin typeface="思源黑体 CN Bold" panose="020B0800000000000000" pitchFamily="34" charset="-122"/>
                <a:ea typeface="思源黑体 CN Bold" panose="020B0800000000000000" pitchFamily="34" charset="-122"/>
              </a:rPr>
              <a:t>consider the number distribution</a:t>
            </a:r>
            <a:r>
              <a:rPr lang="en-US" altLang="zh-CN" sz="1100" dirty="0">
                <a:solidFill>
                  <a:srgbClr val="002FA7">
                    <a:alpha val="80000"/>
                  </a:srgbClr>
                </a:solidFill>
                <a:latin typeface="思源黑体 CN Bold" panose="020B0800000000000000" pitchFamily="34" charset="-122"/>
                <a:ea typeface="思源黑体 CN Bold" panose="020B0800000000000000" pitchFamily="34" charset="-122"/>
              </a:rPr>
              <a:t> and design a function to do </a:t>
            </a:r>
            <a:r>
              <a:rPr lang="en-US" altLang="zh-CN" sz="1100" b="1" dirty="0">
                <a:solidFill>
                  <a:srgbClr val="002FA7">
                    <a:alpha val="80000"/>
                  </a:srgbClr>
                </a:solidFill>
                <a:latin typeface="思源黑体 CN Bold" panose="020B0800000000000000" pitchFamily="34" charset="-122"/>
                <a:ea typeface="思源黑体 CN Bold" panose="020B0800000000000000" pitchFamily="34" charset="-122"/>
              </a:rPr>
              <a:t>more than normal normalization</a:t>
            </a:r>
            <a:r>
              <a:rPr lang="en-US" altLang="zh-CN" sz="1100" dirty="0">
                <a:solidFill>
                  <a:srgbClr val="002FA7">
                    <a:alpha val="80000"/>
                  </a:srgbClr>
                </a:solidFill>
                <a:latin typeface="思源黑体 CN Bold" panose="020B0800000000000000" pitchFamily="34" charset="-122"/>
                <a:ea typeface="思源黑体 CN Bold" panose="020B0800000000000000" pitchFamily="34" charset="-122"/>
              </a:rPr>
              <a:t>.</a:t>
            </a:r>
            <a:endParaRPr lang="zh-CN" altLang="en-US" sz="1100" dirty="0"/>
          </a:p>
        </p:txBody>
      </p:sp>
      <p:sp>
        <p:nvSpPr>
          <p:cNvPr id="7" name="文本框 6" descr="無用PPT原创模板，未经授权禁止商用&#10;关注公众号【無用PPT】获取更多模板&#10;联系微信：wuyppt">
            <a:extLst>
              <a:ext uri="{FF2B5EF4-FFF2-40B4-BE49-F238E27FC236}">
                <a16:creationId xmlns:a16="http://schemas.microsoft.com/office/drawing/2014/main" id="{B3AC627D-83AD-4F56-8AA0-6CAB5BA493B1}"/>
              </a:ext>
            </a:extLst>
          </p:cNvPr>
          <p:cNvSpPr txBox="1"/>
          <p:nvPr/>
        </p:nvSpPr>
        <p:spPr>
          <a:xfrm>
            <a:off x="4106340" y="1399823"/>
            <a:ext cx="2951308" cy="1843005"/>
          </a:xfrm>
          <a:prstGeom prst="rect">
            <a:avLst/>
          </a:prstGeom>
          <a:noFill/>
        </p:spPr>
        <p:txBody>
          <a:bodyPr wrap="square">
            <a:spAutoFit/>
          </a:bodyPr>
          <a:lstStyle/>
          <a:p>
            <a:pPr>
              <a:lnSpc>
                <a:spcPct val="150000"/>
              </a:lnSpc>
            </a:pPr>
            <a:r>
              <a:rPr lang="en-US" altLang="zh-CN" sz="1100" dirty="0">
                <a:solidFill>
                  <a:srgbClr val="002FA7">
                    <a:alpha val="80000"/>
                  </a:srgbClr>
                </a:solidFill>
                <a:latin typeface="思源黑体 CN Bold" panose="020B0800000000000000" pitchFamily="34" charset="-122"/>
                <a:ea typeface="思源黑体 CN Bold" panose="020B0800000000000000" pitchFamily="34" charset="-122"/>
              </a:rPr>
              <a:t>With the help of the library ‘</a:t>
            </a:r>
            <a:r>
              <a:rPr lang="en-US" altLang="zh-CN" sz="1100" b="1" dirty="0">
                <a:solidFill>
                  <a:srgbClr val="002FA7">
                    <a:alpha val="80000"/>
                  </a:srgbClr>
                </a:solidFill>
                <a:latin typeface="思源黑体 CN Bold" panose="020B0800000000000000" pitchFamily="34" charset="-122"/>
                <a:ea typeface="思源黑体 CN Bold" panose="020B0800000000000000" pitchFamily="34" charset="-122"/>
              </a:rPr>
              <a:t>Matplotlib</a:t>
            </a:r>
            <a:r>
              <a:rPr lang="en-US" altLang="zh-CN" sz="1100" dirty="0">
                <a:solidFill>
                  <a:srgbClr val="002FA7">
                    <a:alpha val="80000"/>
                  </a:srgbClr>
                </a:solidFill>
                <a:latin typeface="思源黑体 CN Bold" panose="020B0800000000000000" pitchFamily="34" charset="-122"/>
                <a:ea typeface="思源黑体 CN Bold" panose="020B0800000000000000" pitchFamily="34" charset="-122"/>
              </a:rPr>
              <a:t>’, we tried many different chart forms to best show the relationship of our data, and </a:t>
            </a:r>
            <a:r>
              <a:rPr lang="en-US" altLang="zh-CN" sz="1100" b="1" dirty="0">
                <a:solidFill>
                  <a:srgbClr val="002FA7">
                    <a:alpha val="80000"/>
                  </a:srgbClr>
                </a:solidFill>
                <a:latin typeface="思源黑体 CN Bold" panose="020B0800000000000000" pitchFamily="34" charset="-122"/>
                <a:ea typeface="思源黑体 CN Bold" panose="020B0800000000000000" pitchFamily="34" charset="-122"/>
              </a:rPr>
              <a:t>provide support for our final conclusion or assumptions</a:t>
            </a:r>
            <a:r>
              <a:rPr lang="en-US" altLang="zh-CN" sz="1100" dirty="0">
                <a:solidFill>
                  <a:srgbClr val="002FA7">
                    <a:alpha val="80000"/>
                  </a:srgbClr>
                </a:solidFill>
                <a:latin typeface="思源黑体 CN Bold" panose="020B0800000000000000" pitchFamily="34" charset="-122"/>
                <a:ea typeface="思源黑体 CN Bold" panose="020B0800000000000000" pitchFamily="34" charset="-122"/>
              </a:rPr>
              <a:t>. Including </a:t>
            </a:r>
            <a:r>
              <a:rPr lang="en-US" altLang="zh-CN" sz="1100" b="1" dirty="0">
                <a:solidFill>
                  <a:srgbClr val="002FA7">
                    <a:alpha val="80000"/>
                  </a:srgbClr>
                </a:solidFill>
                <a:latin typeface="思源黑体 CN Bold" panose="020B0800000000000000" pitchFamily="34" charset="-122"/>
                <a:ea typeface="思源黑体 CN Bold" panose="020B0800000000000000" pitchFamily="34" charset="-122"/>
              </a:rPr>
              <a:t>histogram, column diagram, map, line chart and scatter</a:t>
            </a:r>
            <a:r>
              <a:rPr lang="en-US" altLang="zh-CN" sz="1100" dirty="0">
                <a:solidFill>
                  <a:srgbClr val="002FA7">
                    <a:alpha val="80000"/>
                  </a:srgbClr>
                </a:solidFill>
                <a:latin typeface="思源黑体 CN Bold" panose="020B0800000000000000" pitchFamily="34" charset="-122"/>
                <a:ea typeface="思源黑体 CN Bold" panose="020B0800000000000000" pitchFamily="34" charset="-122"/>
              </a:rPr>
              <a:t>.</a:t>
            </a:r>
            <a:endParaRPr lang="zh-CN" altLang="en-US" sz="1100" dirty="0"/>
          </a:p>
        </p:txBody>
      </p:sp>
      <p:cxnSp>
        <p:nvCxnSpPr>
          <p:cNvPr id="9" name="直接连接符 8" descr="無用PPT原创模板，未经授权禁止商用&#10;关注公众号【無用PPT】获取更多模板&#10;联系微信：wuyppt">
            <a:extLst>
              <a:ext uri="{FF2B5EF4-FFF2-40B4-BE49-F238E27FC236}">
                <a16:creationId xmlns:a16="http://schemas.microsoft.com/office/drawing/2014/main" id="{17863CB6-9181-48CA-A299-07AA06C1F49F}"/>
              </a:ext>
            </a:extLst>
          </p:cNvPr>
          <p:cNvCxnSpPr>
            <a:cxnSpLocks/>
          </p:cNvCxnSpPr>
          <p:nvPr/>
        </p:nvCxnSpPr>
        <p:spPr>
          <a:xfrm>
            <a:off x="3378227" y="2321678"/>
            <a:ext cx="575142" cy="0"/>
          </a:xfrm>
          <a:prstGeom prst="line">
            <a:avLst/>
          </a:prstGeom>
          <a:ln w="38100" cap="rnd">
            <a:solidFill>
              <a:srgbClr val="002FA7"/>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 name="直接连接符 10" descr="無用PPT原创模板，未经授权禁止商用&#10;关注公众号【無用PPT】获取更多模板&#10;联系微信：wuyppt">
            <a:extLst>
              <a:ext uri="{FF2B5EF4-FFF2-40B4-BE49-F238E27FC236}">
                <a16:creationId xmlns:a16="http://schemas.microsoft.com/office/drawing/2014/main" id="{24C94793-646A-434E-AECA-5C9DAC1281C4}"/>
              </a:ext>
            </a:extLst>
          </p:cNvPr>
          <p:cNvCxnSpPr>
            <a:cxnSpLocks/>
          </p:cNvCxnSpPr>
          <p:nvPr/>
        </p:nvCxnSpPr>
        <p:spPr>
          <a:xfrm>
            <a:off x="3665798" y="4448176"/>
            <a:ext cx="575142" cy="0"/>
          </a:xfrm>
          <a:prstGeom prst="line">
            <a:avLst/>
          </a:prstGeom>
          <a:ln w="38100" cap="rnd">
            <a:solidFill>
              <a:srgbClr val="002FA7"/>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 name="立方体 2" descr="無用PPT原创模板，未经授权禁止商用&#10;关注公众号【無用PPT】获取更多模板&#10;联系微信：wuyppt">
            <a:extLst>
              <a:ext uri="{FF2B5EF4-FFF2-40B4-BE49-F238E27FC236}">
                <a16:creationId xmlns:a16="http://schemas.microsoft.com/office/drawing/2014/main" id="{2E898B55-80FC-49B6-933B-3BFE95A35432}"/>
              </a:ext>
            </a:extLst>
          </p:cNvPr>
          <p:cNvSpPr/>
          <p:nvPr/>
        </p:nvSpPr>
        <p:spPr>
          <a:xfrm>
            <a:off x="7435368" y="3392487"/>
            <a:ext cx="529773" cy="2141621"/>
          </a:xfrm>
          <a:prstGeom prst="cube">
            <a:avLst>
              <a:gd name="adj" fmla="val 28409"/>
            </a:avLst>
          </a:prstGeom>
          <a:solidFill>
            <a:srgbClr val="002FA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lumMod val="95000"/>
                </a:schemeClr>
              </a:solidFill>
              <a:latin typeface="思源黑体 Heavy" panose="020B0A00000000000000" pitchFamily="34" charset="-122"/>
              <a:ea typeface="思源黑体 Heavy" panose="020B0A00000000000000" pitchFamily="34" charset="-122"/>
              <a:cs typeface="Open Sans" charset="0"/>
            </a:endParaRPr>
          </a:p>
        </p:txBody>
      </p:sp>
      <p:sp>
        <p:nvSpPr>
          <p:cNvPr id="12" name="立方体 11" descr="無用PPT原创模板，未经授权禁止商用&#10;关注公众号【無用PPT】获取更多模板&#10;联系微信：wuyppt">
            <a:extLst>
              <a:ext uri="{FF2B5EF4-FFF2-40B4-BE49-F238E27FC236}">
                <a16:creationId xmlns:a16="http://schemas.microsoft.com/office/drawing/2014/main" id="{617478A7-C62C-4484-87B6-8D714967E8C2}"/>
              </a:ext>
            </a:extLst>
          </p:cNvPr>
          <p:cNvSpPr/>
          <p:nvPr/>
        </p:nvSpPr>
        <p:spPr>
          <a:xfrm>
            <a:off x="8333698" y="2474685"/>
            <a:ext cx="529773" cy="3059423"/>
          </a:xfrm>
          <a:prstGeom prst="cube">
            <a:avLst>
              <a:gd name="adj" fmla="val 28409"/>
            </a:avLst>
          </a:prstGeom>
          <a:ln w="19050" cap="rnd">
            <a:solidFill>
              <a:srgbClr val="002FA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chemeClr val="tx1"/>
              </a:solidFill>
            </a:endParaRPr>
          </a:p>
        </p:txBody>
      </p:sp>
      <p:sp>
        <p:nvSpPr>
          <p:cNvPr id="13" name="立方体 12" descr="無用PPT原创模板，未经授权禁止商用&#10;关注公众号【無用PPT】获取更多模板&#10;联系微信：wuyppt">
            <a:extLst>
              <a:ext uri="{FF2B5EF4-FFF2-40B4-BE49-F238E27FC236}">
                <a16:creationId xmlns:a16="http://schemas.microsoft.com/office/drawing/2014/main" id="{2E3A3528-5D5B-46F6-B411-34F56E7B36BD}"/>
              </a:ext>
            </a:extLst>
          </p:cNvPr>
          <p:cNvSpPr/>
          <p:nvPr/>
        </p:nvSpPr>
        <p:spPr>
          <a:xfrm>
            <a:off x="9232028" y="3701143"/>
            <a:ext cx="529773" cy="1832966"/>
          </a:xfrm>
          <a:prstGeom prst="cube">
            <a:avLst>
              <a:gd name="adj" fmla="val 28409"/>
            </a:avLst>
          </a:prstGeom>
          <a:solidFill>
            <a:srgbClr val="002FA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lumMod val="95000"/>
                </a:schemeClr>
              </a:solidFill>
              <a:latin typeface="思源黑体 Heavy" panose="020B0A00000000000000" pitchFamily="34" charset="-122"/>
              <a:ea typeface="思源黑体 Heavy" panose="020B0A00000000000000" pitchFamily="34" charset="-122"/>
              <a:cs typeface="Open Sans" charset="0"/>
            </a:endParaRPr>
          </a:p>
        </p:txBody>
      </p:sp>
      <p:sp>
        <p:nvSpPr>
          <p:cNvPr id="14" name="立方体 13" descr="無用PPT原创模板，未经授权禁止商用&#10;关注公众号【無用PPT】获取更多模板&#10;联系微信：wuyppt">
            <a:extLst>
              <a:ext uri="{FF2B5EF4-FFF2-40B4-BE49-F238E27FC236}">
                <a16:creationId xmlns:a16="http://schemas.microsoft.com/office/drawing/2014/main" id="{99A6C015-AC0F-49BE-A8E5-BA4B3ED6CE98}"/>
              </a:ext>
            </a:extLst>
          </p:cNvPr>
          <p:cNvSpPr/>
          <p:nvPr/>
        </p:nvSpPr>
        <p:spPr>
          <a:xfrm>
            <a:off x="10130359" y="2975428"/>
            <a:ext cx="529773" cy="2558680"/>
          </a:xfrm>
          <a:prstGeom prst="cube">
            <a:avLst>
              <a:gd name="adj" fmla="val 28409"/>
            </a:avLst>
          </a:prstGeom>
          <a:ln w="19050" cap="rnd">
            <a:solidFill>
              <a:srgbClr val="002FA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chemeClr val="tx1"/>
              </a:solidFill>
            </a:endParaRPr>
          </a:p>
        </p:txBody>
      </p:sp>
      <p:sp>
        <p:nvSpPr>
          <p:cNvPr id="15" name="Freeform 38" descr="無用PPT原创模板，未经授权禁止商用&#10;关注公众号【無用PPT】获取更多模板&#10;联系微信：wuyppt">
            <a:extLst>
              <a:ext uri="{FF2B5EF4-FFF2-40B4-BE49-F238E27FC236}">
                <a16:creationId xmlns:a16="http://schemas.microsoft.com/office/drawing/2014/main" id="{714F7334-A31F-4FA4-BACA-BE8D8E6C8F8B}"/>
              </a:ext>
            </a:extLst>
          </p:cNvPr>
          <p:cNvSpPr>
            <a:spLocks noEditPoints="1"/>
          </p:cNvSpPr>
          <p:nvPr/>
        </p:nvSpPr>
        <p:spPr bwMode="auto">
          <a:xfrm>
            <a:off x="8416021" y="1937715"/>
            <a:ext cx="365125" cy="371475"/>
          </a:xfrm>
          <a:custGeom>
            <a:avLst/>
            <a:gdLst>
              <a:gd name="T0" fmla="*/ 55 w 97"/>
              <a:gd name="T1" fmla="*/ 80 h 99"/>
              <a:gd name="T2" fmla="*/ 72 w 97"/>
              <a:gd name="T3" fmla="*/ 89 h 99"/>
              <a:gd name="T4" fmla="*/ 48 w 97"/>
              <a:gd name="T5" fmla="*/ 99 h 99"/>
              <a:gd name="T6" fmla="*/ 24 w 97"/>
              <a:gd name="T7" fmla="*/ 89 h 99"/>
              <a:gd name="T8" fmla="*/ 42 w 97"/>
              <a:gd name="T9" fmla="*/ 80 h 99"/>
              <a:gd name="T10" fmla="*/ 42 w 97"/>
              <a:gd name="T11" fmla="*/ 73 h 99"/>
              <a:gd name="T12" fmla="*/ 26 w 97"/>
              <a:gd name="T13" fmla="*/ 54 h 99"/>
              <a:gd name="T14" fmla="*/ 0 w 97"/>
              <a:gd name="T15" fmla="*/ 14 h 99"/>
              <a:gd name="T16" fmla="*/ 4 w 97"/>
              <a:gd name="T17" fmla="*/ 10 h 99"/>
              <a:gd name="T18" fmla="*/ 22 w 97"/>
              <a:gd name="T19" fmla="*/ 10 h 99"/>
              <a:gd name="T20" fmla="*/ 48 w 97"/>
              <a:gd name="T21" fmla="*/ 0 h 99"/>
              <a:gd name="T22" fmla="*/ 75 w 97"/>
              <a:gd name="T23" fmla="*/ 10 h 99"/>
              <a:gd name="T24" fmla="*/ 93 w 97"/>
              <a:gd name="T25" fmla="*/ 10 h 99"/>
              <a:gd name="T26" fmla="*/ 97 w 97"/>
              <a:gd name="T27" fmla="*/ 14 h 99"/>
              <a:gd name="T28" fmla="*/ 70 w 97"/>
              <a:gd name="T29" fmla="*/ 54 h 99"/>
              <a:gd name="T30" fmla="*/ 55 w 97"/>
              <a:gd name="T31" fmla="*/ 73 h 99"/>
              <a:gd name="T32" fmla="*/ 55 w 97"/>
              <a:gd name="T33" fmla="*/ 80 h 99"/>
              <a:gd name="T34" fmla="*/ 27 w 97"/>
              <a:gd name="T35" fmla="*/ 46 h 99"/>
              <a:gd name="T36" fmla="*/ 21 w 97"/>
              <a:gd name="T37" fmla="*/ 17 h 99"/>
              <a:gd name="T38" fmla="*/ 7 w 97"/>
              <a:gd name="T39" fmla="*/ 17 h 99"/>
              <a:gd name="T40" fmla="*/ 27 w 97"/>
              <a:gd name="T41" fmla="*/ 46 h 99"/>
              <a:gd name="T42" fmla="*/ 28 w 97"/>
              <a:gd name="T43" fmla="*/ 15 h 99"/>
              <a:gd name="T44" fmla="*/ 48 w 97"/>
              <a:gd name="T45" fmla="*/ 23 h 99"/>
              <a:gd name="T46" fmla="*/ 69 w 97"/>
              <a:gd name="T47" fmla="*/ 15 h 99"/>
              <a:gd name="T48" fmla="*/ 48 w 97"/>
              <a:gd name="T49" fmla="*/ 7 h 99"/>
              <a:gd name="T50" fmla="*/ 28 w 97"/>
              <a:gd name="T51" fmla="*/ 15 h 99"/>
              <a:gd name="T52" fmla="*/ 89 w 97"/>
              <a:gd name="T53" fmla="*/ 17 h 99"/>
              <a:gd name="T54" fmla="*/ 75 w 97"/>
              <a:gd name="T55" fmla="*/ 17 h 99"/>
              <a:gd name="T56" fmla="*/ 70 w 97"/>
              <a:gd name="T57" fmla="*/ 46 h 99"/>
              <a:gd name="T58" fmla="*/ 89 w 97"/>
              <a:gd name="T59" fmla="*/ 1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7" h="99">
                <a:moveTo>
                  <a:pt x="55" y="80"/>
                </a:moveTo>
                <a:cubicBezTo>
                  <a:pt x="65" y="81"/>
                  <a:pt x="72" y="85"/>
                  <a:pt x="72" y="89"/>
                </a:cubicBezTo>
                <a:cubicBezTo>
                  <a:pt x="72" y="95"/>
                  <a:pt x="62" y="99"/>
                  <a:pt x="48" y="99"/>
                </a:cubicBezTo>
                <a:cubicBezTo>
                  <a:pt x="35" y="99"/>
                  <a:pt x="24" y="95"/>
                  <a:pt x="24" y="89"/>
                </a:cubicBezTo>
                <a:cubicBezTo>
                  <a:pt x="24" y="85"/>
                  <a:pt x="32" y="81"/>
                  <a:pt x="42" y="80"/>
                </a:cubicBezTo>
                <a:cubicBezTo>
                  <a:pt x="42" y="73"/>
                  <a:pt x="42" y="73"/>
                  <a:pt x="42" y="73"/>
                </a:cubicBezTo>
                <a:cubicBezTo>
                  <a:pt x="42" y="65"/>
                  <a:pt x="36" y="61"/>
                  <a:pt x="26" y="54"/>
                </a:cubicBezTo>
                <a:cubicBezTo>
                  <a:pt x="15" y="47"/>
                  <a:pt x="0" y="37"/>
                  <a:pt x="0" y="14"/>
                </a:cubicBezTo>
                <a:cubicBezTo>
                  <a:pt x="0" y="11"/>
                  <a:pt x="1" y="10"/>
                  <a:pt x="4" y="10"/>
                </a:cubicBezTo>
                <a:cubicBezTo>
                  <a:pt x="22" y="10"/>
                  <a:pt x="22" y="10"/>
                  <a:pt x="22" y="10"/>
                </a:cubicBezTo>
                <a:cubicBezTo>
                  <a:pt x="25" y="5"/>
                  <a:pt x="32" y="0"/>
                  <a:pt x="48" y="0"/>
                </a:cubicBezTo>
                <a:cubicBezTo>
                  <a:pt x="64" y="0"/>
                  <a:pt x="72" y="5"/>
                  <a:pt x="75" y="10"/>
                </a:cubicBezTo>
                <a:cubicBezTo>
                  <a:pt x="93" y="10"/>
                  <a:pt x="93" y="10"/>
                  <a:pt x="93" y="10"/>
                </a:cubicBezTo>
                <a:cubicBezTo>
                  <a:pt x="95" y="10"/>
                  <a:pt x="97" y="11"/>
                  <a:pt x="97" y="14"/>
                </a:cubicBezTo>
                <a:cubicBezTo>
                  <a:pt x="97" y="37"/>
                  <a:pt x="82" y="47"/>
                  <a:pt x="70" y="54"/>
                </a:cubicBezTo>
                <a:cubicBezTo>
                  <a:pt x="61" y="61"/>
                  <a:pt x="55" y="65"/>
                  <a:pt x="55" y="73"/>
                </a:cubicBezTo>
                <a:lnTo>
                  <a:pt x="55" y="80"/>
                </a:lnTo>
                <a:close/>
                <a:moveTo>
                  <a:pt x="27" y="46"/>
                </a:moveTo>
                <a:cubicBezTo>
                  <a:pt x="24" y="39"/>
                  <a:pt x="21" y="30"/>
                  <a:pt x="21" y="17"/>
                </a:cubicBezTo>
                <a:cubicBezTo>
                  <a:pt x="7" y="17"/>
                  <a:pt x="7" y="17"/>
                  <a:pt x="7" y="17"/>
                </a:cubicBezTo>
                <a:cubicBezTo>
                  <a:pt x="9" y="32"/>
                  <a:pt x="18" y="39"/>
                  <a:pt x="27" y="46"/>
                </a:cubicBezTo>
                <a:close/>
                <a:moveTo>
                  <a:pt x="28" y="15"/>
                </a:moveTo>
                <a:cubicBezTo>
                  <a:pt x="28" y="17"/>
                  <a:pt x="34" y="23"/>
                  <a:pt x="48" y="23"/>
                </a:cubicBezTo>
                <a:cubicBezTo>
                  <a:pt x="63" y="23"/>
                  <a:pt x="69" y="17"/>
                  <a:pt x="69" y="15"/>
                </a:cubicBezTo>
                <a:cubicBezTo>
                  <a:pt x="69" y="13"/>
                  <a:pt x="63" y="7"/>
                  <a:pt x="48" y="7"/>
                </a:cubicBezTo>
                <a:cubicBezTo>
                  <a:pt x="34" y="7"/>
                  <a:pt x="28" y="13"/>
                  <a:pt x="28" y="15"/>
                </a:cubicBezTo>
                <a:close/>
                <a:moveTo>
                  <a:pt x="89" y="17"/>
                </a:moveTo>
                <a:cubicBezTo>
                  <a:pt x="75" y="17"/>
                  <a:pt x="75" y="17"/>
                  <a:pt x="75" y="17"/>
                </a:cubicBezTo>
                <a:cubicBezTo>
                  <a:pt x="75" y="30"/>
                  <a:pt x="73" y="39"/>
                  <a:pt x="70" y="46"/>
                </a:cubicBezTo>
                <a:cubicBezTo>
                  <a:pt x="79" y="39"/>
                  <a:pt x="88" y="32"/>
                  <a:pt x="89" y="17"/>
                </a:cubicBezTo>
                <a:close/>
              </a:path>
            </a:pathLst>
          </a:custGeom>
          <a:solidFill>
            <a:srgbClr val="002FA7"/>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51" descr="無用PPT原创模板，未经授权禁止商用&#10;关注公众号【無用PPT】获取更多模板&#10;联系微信：wuyppt">
            <a:extLst>
              <a:ext uri="{FF2B5EF4-FFF2-40B4-BE49-F238E27FC236}">
                <a16:creationId xmlns:a16="http://schemas.microsoft.com/office/drawing/2014/main" id="{F1E291F3-44A8-45C8-B0EF-E1E084620BF1}"/>
              </a:ext>
            </a:extLst>
          </p:cNvPr>
          <p:cNvSpPr>
            <a:spLocks noEditPoints="1"/>
          </p:cNvSpPr>
          <p:nvPr/>
        </p:nvSpPr>
        <p:spPr bwMode="auto">
          <a:xfrm>
            <a:off x="9380185" y="3131867"/>
            <a:ext cx="258763" cy="409575"/>
          </a:xfrm>
          <a:custGeom>
            <a:avLst/>
            <a:gdLst>
              <a:gd name="T0" fmla="*/ 69 w 69"/>
              <a:gd name="T1" fmla="*/ 42 h 109"/>
              <a:gd name="T2" fmla="*/ 69 w 69"/>
              <a:gd name="T3" fmla="*/ 57 h 109"/>
              <a:gd name="T4" fmla="*/ 40 w 69"/>
              <a:gd name="T5" fmla="*/ 83 h 109"/>
              <a:gd name="T6" fmla="*/ 40 w 69"/>
              <a:gd name="T7" fmla="*/ 98 h 109"/>
              <a:gd name="T8" fmla="*/ 54 w 69"/>
              <a:gd name="T9" fmla="*/ 98 h 109"/>
              <a:gd name="T10" fmla="*/ 56 w 69"/>
              <a:gd name="T11" fmla="*/ 100 h 109"/>
              <a:gd name="T12" fmla="*/ 56 w 69"/>
              <a:gd name="T13" fmla="*/ 106 h 109"/>
              <a:gd name="T14" fmla="*/ 54 w 69"/>
              <a:gd name="T15" fmla="*/ 109 h 109"/>
              <a:gd name="T16" fmla="*/ 15 w 69"/>
              <a:gd name="T17" fmla="*/ 109 h 109"/>
              <a:gd name="T18" fmla="*/ 13 w 69"/>
              <a:gd name="T19" fmla="*/ 106 h 109"/>
              <a:gd name="T20" fmla="*/ 13 w 69"/>
              <a:gd name="T21" fmla="*/ 100 h 109"/>
              <a:gd name="T22" fmla="*/ 15 w 69"/>
              <a:gd name="T23" fmla="*/ 98 h 109"/>
              <a:gd name="T24" fmla="*/ 29 w 69"/>
              <a:gd name="T25" fmla="*/ 98 h 109"/>
              <a:gd name="T26" fmla="*/ 29 w 69"/>
              <a:gd name="T27" fmla="*/ 83 h 109"/>
              <a:gd name="T28" fmla="*/ 0 w 69"/>
              <a:gd name="T29" fmla="*/ 57 h 109"/>
              <a:gd name="T30" fmla="*/ 0 w 69"/>
              <a:gd name="T31" fmla="*/ 42 h 109"/>
              <a:gd name="T32" fmla="*/ 2 w 69"/>
              <a:gd name="T33" fmla="*/ 40 h 109"/>
              <a:gd name="T34" fmla="*/ 5 w 69"/>
              <a:gd name="T35" fmla="*/ 40 h 109"/>
              <a:gd name="T36" fmla="*/ 7 w 69"/>
              <a:gd name="T37" fmla="*/ 42 h 109"/>
              <a:gd name="T38" fmla="*/ 7 w 69"/>
              <a:gd name="T39" fmla="*/ 57 h 109"/>
              <a:gd name="T40" fmla="*/ 34 w 69"/>
              <a:gd name="T41" fmla="*/ 76 h 109"/>
              <a:gd name="T42" fmla="*/ 61 w 69"/>
              <a:gd name="T43" fmla="*/ 57 h 109"/>
              <a:gd name="T44" fmla="*/ 61 w 69"/>
              <a:gd name="T45" fmla="*/ 42 h 109"/>
              <a:gd name="T46" fmla="*/ 64 w 69"/>
              <a:gd name="T47" fmla="*/ 40 h 109"/>
              <a:gd name="T48" fmla="*/ 67 w 69"/>
              <a:gd name="T49" fmla="*/ 40 h 109"/>
              <a:gd name="T50" fmla="*/ 69 w 69"/>
              <a:gd name="T51" fmla="*/ 42 h 109"/>
              <a:gd name="T52" fmla="*/ 51 w 69"/>
              <a:gd name="T53" fmla="*/ 32 h 109"/>
              <a:gd name="T54" fmla="*/ 18 w 69"/>
              <a:gd name="T55" fmla="*/ 32 h 109"/>
              <a:gd name="T56" fmla="*/ 18 w 69"/>
              <a:gd name="T57" fmla="*/ 9 h 109"/>
              <a:gd name="T58" fmla="*/ 34 w 69"/>
              <a:gd name="T59" fmla="*/ 0 h 109"/>
              <a:gd name="T60" fmla="*/ 51 w 69"/>
              <a:gd name="T61" fmla="*/ 9 h 109"/>
              <a:gd name="T62" fmla="*/ 51 w 69"/>
              <a:gd name="T63" fmla="*/ 32 h 109"/>
              <a:gd name="T64" fmla="*/ 18 w 69"/>
              <a:gd name="T65" fmla="*/ 57 h 109"/>
              <a:gd name="T66" fmla="*/ 18 w 69"/>
              <a:gd name="T67" fmla="*/ 40 h 109"/>
              <a:gd name="T68" fmla="*/ 51 w 69"/>
              <a:gd name="T69" fmla="*/ 40 h 109"/>
              <a:gd name="T70" fmla="*/ 51 w 69"/>
              <a:gd name="T71" fmla="*/ 57 h 109"/>
              <a:gd name="T72" fmla="*/ 34 w 69"/>
              <a:gd name="T73" fmla="*/ 65 h 109"/>
              <a:gd name="T74" fmla="*/ 18 w 69"/>
              <a:gd name="T75" fmla="*/ 5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9" h="109">
                <a:moveTo>
                  <a:pt x="69" y="42"/>
                </a:moveTo>
                <a:cubicBezTo>
                  <a:pt x="69" y="57"/>
                  <a:pt x="69" y="57"/>
                  <a:pt x="69" y="57"/>
                </a:cubicBezTo>
                <a:cubicBezTo>
                  <a:pt x="69" y="69"/>
                  <a:pt x="60" y="82"/>
                  <a:pt x="40" y="83"/>
                </a:cubicBezTo>
                <a:cubicBezTo>
                  <a:pt x="40" y="98"/>
                  <a:pt x="40" y="98"/>
                  <a:pt x="40" y="98"/>
                </a:cubicBezTo>
                <a:cubicBezTo>
                  <a:pt x="54" y="98"/>
                  <a:pt x="54" y="98"/>
                  <a:pt x="54" y="98"/>
                </a:cubicBezTo>
                <a:cubicBezTo>
                  <a:pt x="55" y="98"/>
                  <a:pt x="56" y="99"/>
                  <a:pt x="56" y="100"/>
                </a:cubicBezTo>
                <a:cubicBezTo>
                  <a:pt x="56" y="106"/>
                  <a:pt x="56" y="106"/>
                  <a:pt x="56" y="106"/>
                </a:cubicBezTo>
                <a:cubicBezTo>
                  <a:pt x="56" y="107"/>
                  <a:pt x="55" y="109"/>
                  <a:pt x="54" y="109"/>
                </a:cubicBezTo>
                <a:cubicBezTo>
                  <a:pt x="15" y="109"/>
                  <a:pt x="15" y="109"/>
                  <a:pt x="15" y="109"/>
                </a:cubicBezTo>
                <a:cubicBezTo>
                  <a:pt x="14" y="109"/>
                  <a:pt x="13" y="107"/>
                  <a:pt x="13" y="106"/>
                </a:cubicBezTo>
                <a:cubicBezTo>
                  <a:pt x="13" y="100"/>
                  <a:pt x="13" y="100"/>
                  <a:pt x="13" y="100"/>
                </a:cubicBezTo>
                <a:cubicBezTo>
                  <a:pt x="13" y="99"/>
                  <a:pt x="14" y="98"/>
                  <a:pt x="15" y="98"/>
                </a:cubicBezTo>
                <a:cubicBezTo>
                  <a:pt x="29" y="98"/>
                  <a:pt x="29" y="98"/>
                  <a:pt x="29" y="98"/>
                </a:cubicBezTo>
                <a:cubicBezTo>
                  <a:pt x="29" y="83"/>
                  <a:pt x="29" y="83"/>
                  <a:pt x="29" y="83"/>
                </a:cubicBezTo>
                <a:cubicBezTo>
                  <a:pt x="9" y="82"/>
                  <a:pt x="0" y="69"/>
                  <a:pt x="0" y="57"/>
                </a:cubicBezTo>
                <a:cubicBezTo>
                  <a:pt x="0" y="42"/>
                  <a:pt x="0" y="42"/>
                  <a:pt x="0" y="42"/>
                </a:cubicBezTo>
                <a:cubicBezTo>
                  <a:pt x="0" y="40"/>
                  <a:pt x="1" y="40"/>
                  <a:pt x="2" y="40"/>
                </a:cubicBezTo>
                <a:cubicBezTo>
                  <a:pt x="5" y="40"/>
                  <a:pt x="5" y="40"/>
                  <a:pt x="5" y="40"/>
                </a:cubicBezTo>
                <a:cubicBezTo>
                  <a:pt x="6" y="40"/>
                  <a:pt x="7" y="40"/>
                  <a:pt x="7" y="42"/>
                </a:cubicBezTo>
                <a:cubicBezTo>
                  <a:pt x="7" y="57"/>
                  <a:pt x="7" y="57"/>
                  <a:pt x="7" y="57"/>
                </a:cubicBezTo>
                <a:cubicBezTo>
                  <a:pt x="7" y="64"/>
                  <a:pt x="13" y="76"/>
                  <a:pt x="34" y="76"/>
                </a:cubicBezTo>
                <a:cubicBezTo>
                  <a:pt x="56" y="76"/>
                  <a:pt x="61" y="64"/>
                  <a:pt x="61" y="57"/>
                </a:cubicBezTo>
                <a:cubicBezTo>
                  <a:pt x="61" y="42"/>
                  <a:pt x="61" y="42"/>
                  <a:pt x="61" y="42"/>
                </a:cubicBezTo>
                <a:cubicBezTo>
                  <a:pt x="61" y="40"/>
                  <a:pt x="62" y="40"/>
                  <a:pt x="64" y="40"/>
                </a:cubicBezTo>
                <a:cubicBezTo>
                  <a:pt x="67" y="40"/>
                  <a:pt x="67" y="40"/>
                  <a:pt x="67" y="40"/>
                </a:cubicBezTo>
                <a:cubicBezTo>
                  <a:pt x="68" y="40"/>
                  <a:pt x="69" y="40"/>
                  <a:pt x="69" y="42"/>
                </a:cubicBezTo>
                <a:close/>
                <a:moveTo>
                  <a:pt x="51" y="32"/>
                </a:moveTo>
                <a:cubicBezTo>
                  <a:pt x="18" y="32"/>
                  <a:pt x="18" y="32"/>
                  <a:pt x="18" y="32"/>
                </a:cubicBezTo>
                <a:cubicBezTo>
                  <a:pt x="18" y="9"/>
                  <a:pt x="18" y="9"/>
                  <a:pt x="18" y="9"/>
                </a:cubicBezTo>
                <a:cubicBezTo>
                  <a:pt x="18" y="6"/>
                  <a:pt x="22" y="0"/>
                  <a:pt x="34" y="0"/>
                </a:cubicBezTo>
                <a:cubicBezTo>
                  <a:pt x="47" y="0"/>
                  <a:pt x="51" y="6"/>
                  <a:pt x="51" y="9"/>
                </a:cubicBezTo>
                <a:lnTo>
                  <a:pt x="51" y="32"/>
                </a:lnTo>
                <a:close/>
                <a:moveTo>
                  <a:pt x="18" y="57"/>
                </a:moveTo>
                <a:cubicBezTo>
                  <a:pt x="18" y="40"/>
                  <a:pt x="18" y="40"/>
                  <a:pt x="18" y="40"/>
                </a:cubicBezTo>
                <a:cubicBezTo>
                  <a:pt x="51" y="40"/>
                  <a:pt x="51" y="40"/>
                  <a:pt x="51" y="40"/>
                </a:cubicBezTo>
                <a:cubicBezTo>
                  <a:pt x="51" y="57"/>
                  <a:pt x="51" y="57"/>
                  <a:pt x="51" y="57"/>
                </a:cubicBezTo>
                <a:cubicBezTo>
                  <a:pt x="51" y="60"/>
                  <a:pt x="47" y="65"/>
                  <a:pt x="34" y="65"/>
                </a:cubicBezTo>
                <a:cubicBezTo>
                  <a:pt x="22" y="65"/>
                  <a:pt x="18" y="60"/>
                  <a:pt x="18" y="57"/>
                </a:cubicBezTo>
                <a:close/>
              </a:path>
            </a:pathLst>
          </a:custGeom>
          <a:solidFill>
            <a:srgbClr val="002FA7"/>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40190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descr="無用PPT原创模板，未经授权禁止商用&#10;关注公众号【無用PPT】获取更多模板&#10;联系微信：wuyppt">
            <a:extLst>
              <a:ext uri="{FF2B5EF4-FFF2-40B4-BE49-F238E27FC236}">
                <a16:creationId xmlns:a16="http://schemas.microsoft.com/office/drawing/2014/main" id="{892DA966-ED1D-4BFA-9553-15467B558126}"/>
              </a:ext>
            </a:extLst>
          </p:cNvPr>
          <p:cNvSpPr/>
          <p:nvPr/>
        </p:nvSpPr>
        <p:spPr>
          <a:xfrm>
            <a:off x="1243897" y="4021003"/>
            <a:ext cx="4072382" cy="461665"/>
          </a:xfrm>
          <a:prstGeom prst="rect">
            <a:avLst/>
          </a:prstGeom>
        </p:spPr>
        <p:txBody>
          <a:bodyPr wrap="square">
            <a:spAutoFit/>
          </a:bodyPr>
          <a:lstStyle/>
          <a:p>
            <a:r>
              <a:rPr lang="en-US" altLang="zh-CN" sz="1200" dirty="0">
                <a:solidFill>
                  <a:srgbClr val="002FA7"/>
                </a:solidFill>
                <a:latin typeface="思源黑体 Heavy" panose="020B0A00000000000000" pitchFamily="34" charset="-122"/>
                <a:ea typeface="思源黑体 Heavy" panose="020B0A00000000000000" pitchFamily="34" charset="-122"/>
                <a:cs typeface="Open Sans" charset="0"/>
              </a:rPr>
              <a:t>Firstly, we can have a basic impression of the whole situation in every district with the map.</a:t>
            </a:r>
            <a:endParaRPr lang="zh-CN" altLang="en-US" sz="1200" dirty="0">
              <a:solidFill>
                <a:srgbClr val="002FA7"/>
              </a:solidFill>
              <a:latin typeface="思源黑体 Heavy" panose="020B0A00000000000000" pitchFamily="34" charset="-122"/>
              <a:ea typeface="思源黑体 Heavy" panose="020B0A00000000000000" pitchFamily="34" charset="-122"/>
              <a:cs typeface="Open Sans" charset="0"/>
            </a:endParaRPr>
          </a:p>
        </p:txBody>
      </p:sp>
      <p:sp>
        <p:nvSpPr>
          <p:cNvPr id="31" name="椭圆 30" descr="無用PPT原创模板，未经授权禁止商用&#10;关注公众号【無用PPT】获取更多模板&#10;联系微信：wuyppt">
            <a:extLst>
              <a:ext uri="{FF2B5EF4-FFF2-40B4-BE49-F238E27FC236}">
                <a16:creationId xmlns:a16="http://schemas.microsoft.com/office/drawing/2014/main" id="{792BF967-B1BE-4BFD-B42E-2E0E2D984D75}"/>
              </a:ext>
            </a:extLst>
          </p:cNvPr>
          <p:cNvSpPr/>
          <p:nvPr/>
        </p:nvSpPr>
        <p:spPr>
          <a:xfrm>
            <a:off x="873610" y="4163328"/>
            <a:ext cx="177016" cy="177016"/>
          </a:xfrm>
          <a:prstGeom prst="ellipse">
            <a:avLst/>
          </a:prstGeom>
          <a:ln w="88900" cap="rnd">
            <a:solidFill>
              <a:srgbClr val="002FA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pic>
        <p:nvPicPr>
          <p:cNvPr id="7" name="图形 6" descr="無用PPT原创模板，未经授权禁止商用&#10;关注公众号【無用PPT】获取更多模板&#10;联系微信：wuyppt">
            <a:extLst>
              <a:ext uri="{FF2B5EF4-FFF2-40B4-BE49-F238E27FC236}">
                <a16:creationId xmlns:a16="http://schemas.microsoft.com/office/drawing/2014/main" id="{B85964A9-BDB7-489A-AD2F-7808449516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89539" y="1391158"/>
            <a:ext cx="3552175" cy="1330258"/>
          </a:xfrm>
          <a:prstGeom prst="rect">
            <a:avLst/>
          </a:prstGeom>
        </p:spPr>
      </p:pic>
      <p:sp>
        <p:nvSpPr>
          <p:cNvPr id="12" name="文本框 11" descr="無用PPT原创模板，未经授权禁止商用&#10;关注公众号【無用PPT】获取更多模板&#10;联系微信：wuyppt">
            <a:extLst>
              <a:ext uri="{FF2B5EF4-FFF2-40B4-BE49-F238E27FC236}">
                <a16:creationId xmlns:a16="http://schemas.microsoft.com/office/drawing/2014/main" id="{708E5C5E-7123-4FF2-8EEE-B6C94E78DF2B}"/>
              </a:ext>
            </a:extLst>
          </p:cNvPr>
          <p:cNvSpPr txBox="1"/>
          <p:nvPr/>
        </p:nvSpPr>
        <p:spPr>
          <a:xfrm>
            <a:off x="729687" y="787041"/>
            <a:ext cx="4877271" cy="3046988"/>
          </a:xfrm>
          <a:prstGeom prst="rect">
            <a:avLst/>
          </a:prstGeom>
          <a:noFill/>
        </p:spPr>
        <p:txBody>
          <a:bodyPr wrap="square">
            <a:spAutoFit/>
          </a:bodyPr>
          <a:lstStyle/>
          <a:p>
            <a:r>
              <a:rPr lang="en-US" altLang="zh-CN" sz="4800" dirty="0">
                <a:ln w="12700">
                  <a:solidFill>
                    <a:srgbClr val="002FA7"/>
                  </a:solidFill>
                </a:ln>
                <a:solidFill>
                  <a:schemeClr val="bg1">
                    <a:lumMod val="95000"/>
                  </a:schemeClr>
                </a:solidFill>
                <a:effectLst>
                  <a:outerShdw dist="38100" dir="2700000" sx="102000" sy="102000" algn="tl" rotWithShape="0">
                    <a:srgbClr val="002FA7"/>
                  </a:outerShdw>
                </a:effectLst>
                <a:latin typeface="Bogam" pitchFamily="2" charset="0"/>
              </a:rPr>
              <a:t>Visualization about infection rate of every district</a:t>
            </a:r>
          </a:p>
        </p:txBody>
      </p:sp>
      <p:pic>
        <p:nvPicPr>
          <p:cNvPr id="3" name="图片 2">
            <a:extLst>
              <a:ext uri="{FF2B5EF4-FFF2-40B4-BE49-F238E27FC236}">
                <a16:creationId xmlns:a16="http://schemas.microsoft.com/office/drawing/2014/main" id="{41102644-E42D-324E-89D5-71B3B31D5E53}"/>
              </a:ext>
            </a:extLst>
          </p:cNvPr>
          <p:cNvPicPr>
            <a:picLocks noChangeAspect="1"/>
          </p:cNvPicPr>
          <p:nvPr/>
        </p:nvPicPr>
        <p:blipFill rotWithShape="1">
          <a:blip r:embed="rId4">
            <a:extLst>
              <a:ext uri="{28A0092B-C50C-407E-A947-70E740481C1C}">
                <a14:useLocalDpi xmlns:a14="http://schemas.microsoft.com/office/drawing/2010/main" val="0"/>
              </a:ext>
            </a:extLst>
          </a:blip>
          <a:srcRect l="8443" r="12933"/>
          <a:stretch/>
        </p:blipFill>
        <p:spPr>
          <a:xfrm>
            <a:off x="5787543" y="787041"/>
            <a:ext cx="5160560" cy="4922642"/>
          </a:xfrm>
          <a:prstGeom prst="rect">
            <a:avLst/>
          </a:prstGeom>
        </p:spPr>
      </p:pic>
      <p:pic>
        <p:nvPicPr>
          <p:cNvPr id="5" name="图片 4">
            <a:extLst>
              <a:ext uri="{FF2B5EF4-FFF2-40B4-BE49-F238E27FC236}">
                <a16:creationId xmlns:a16="http://schemas.microsoft.com/office/drawing/2014/main" id="{091C71DD-56BB-8E49-9AC5-5F0E1F96701A}"/>
              </a:ext>
            </a:extLst>
          </p:cNvPr>
          <p:cNvPicPr>
            <a:picLocks noChangeAspect="1"/>
          </p:cNvPicPr>
          <p:nvPr/>
        </p:nvPicPr>
        <p:blipFill rotWithShape="1">
          <a:blip r:embed="rId5">
            <a:extLst>
              <a:ext uri="{28A0092B-C50C-407E-A947-70E740481C1C}">
                <a14:useLocalDpi xmlns:a14="http://schemas.microsoft.com/office/drawing/2010/main" val="0"/>
              </a:ext>
            </a:extLst>
          </a:blip>
          <a:srcRect l="8443" r="11658"/>
          <a:stretch/>
        </p:blipFill>
        <p:spPr>
          <a:xfrm>
            <a:off x="5667153" y="787041"/>
            <a:ext cx="5280950" cy="4957156"/>
          </a:xfrm>
          <a:prstGeom prst="rect">
            <a:avLst/>
          </a:prstGeom>
        </p:spPr>
      </p:pic>
      <p:sp>
        <p:nvSpPr>
          <p:cNvPr id="13" name="矩形 12" descr="無用PPT原创模板，未经授权禁止商用&#10;关注公众号【無用PPT】获取更多模板&#10;联系微信：wuyppt">
            <a:extLst>
              <a:ext uri="{FF2B5EF4-FFF2-40B4-BE49-F238E27FC236}">
                <a16:creationId xmlns:a16="http://schemas.microsoft.com/office/drawing/2014/main" id="{D0A3217F-FD6B-1C4D-B914-1EE68E2F92E4}"/>
              </a:ext>
            </a:extLst>
          </p:cNvPr>
          <p:cNvSpPr/>
          <p:nvPr/>
        </p:nvSpPr>
        <p:spPr>
          <a:xfrm>
            <a:off x="1243897" y="4703489"/>
            <a:ext cx="4072382" cy="276999"/>
          </a:xfrm>
          <a:prstGeom prst="rect">
            <a:avLst/>
          </a:prstGeom>
        </p:spPr>
        <p:txBody>
          <a:bodyPr wrap="square">
            <a:spAutoFit/>
          </a:bodyPr>
          <a:lstStyle/>
          <a:p>
            <a:r>
              <a:rPr lang="en-US" altLang="zh-CN" sz="1200" dirty="0">
                <a:solidFill>
                  <a:srgbClr val="002FA7"/>
                </a:solidFill>
                <a:latin typeface="思源黑体 Heavy" panose="020B0A00000000000000" pitchFamily="34" charset="-122"/>
                <a:ea typeface="思源黑体 Heavy" panose="020B0A00000000000000" pitchFamily="34" charset="-122"/>
                <a:cs typeface="Open Sans" charset="0"/>
              </a:rPr>
              <a:t>We use </a:t>
            </a:r>
            <a:r>
              <a:rPr lang="en-US" altLang="zh-CN" sz="1200" dirty="0" err="1">
                <a:solidFill>
                  <a:srgbClr val="002FA7"/>
                </a:solidFill>
                <a:latin typeface="思源黑体 Heavy" panose="020B0A00000000000000" pitchFamily="34" charset="-122"/>
                <a:ea typeface="思源黑体 Heavy" panose="020B0A00000000000000" pitchFamily="34" charset="-122"/>
                <a:cs typeface="Open Sans" charset="0"/>
              </a:rPr>
              <a:t>basemap</a:t>
            </a:r>
            <a:r>
              <a:rPr lang="en-US" altLang="zh-CN" sz="1200" dirty="0">
                <a:solidFill>
                  <a:srgbClr val="002FA7"/>
                </a:solidFill>
                <a:latin typeface="思源黑体 Heavy" panose="020B0A00000000000000" pitchFamily="34" charset="-122"/>
                <a:ea typeface="思源黑体 Heavy" panose="020B0A00000000000000" pitchFamily="34" charset="-122"/>
                <a:cs typeface="Open Sans" charset="0"/>
              </a:rPr>
              <a:t> to realize it.</a:t>
            </a:r>
            <a:endParaRPr lang="zh-CN" altLang="en-US" sz="1200" dirty="0">
              <a:solidFill>
                <a:srgbClr val="002FA7"/>
              </a:solidFill>
              <a:latin typeface="思源黑体 Heavy" panose="020B0A00000000000000" pitchFamily="34" charset="-122"/>
              <a:ea typeface="思源黑体 Heavy" panose="020B0A00000000000000" pitchFamily="34" charset="-122"/>
              <a:cs typeface="Open Sans" charset="0"/>
            </a:endParaRPr>
          </a:p>
        </p:txBody>
      </p:sp>
    </p:spTree>
    <p:extLst>
      <p:ext uri="{BB962C8B-B14F-4D97-AF65-F5344CB8AC3E}">
        <p14:creationId xmlns:p14="http://schemas.microsoft.com/office/powerpoint/2010/main" val="2741720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descr="無用PPT原创模板，未经授权禁止商用&#10;关注公众号【無用PPT】获取更多模板&#10;联系微信：wuyppt">
            <a:extLst>
              <a:ext uri="{FF2B5EF4-FFF2-40B4-BE49-F238E27FC236}">
                <a16:creationId xmlns:a16="http://schemas.microsoft.com/office/drawing/2014/main" id="{892DA966-ED1D-4BFA-9553-15467B558126}"/>
              </a:ext>
            </a:extLst>
          </p:cNvPr>
          <p:cNvSpPr/>
          <p:nvPr/>
        </p:nvSpPr>
        <p:spPr>
          <a:xfrm>
            <a:off x="818451" y="2149132"/>
            <a:ext cx="4164627" cy="2862322"/>
          </a:xfrm>
          <a:prstGeom prst="rect">
            <a:avLst/>
          </a:prstGeom>
        </p:spPr>
        <p:txBody>
          <a:bodyPr wrap="square">
            <a:spAutoFit/>
          </a:bodyPr>
          <a:lstStyle/>
          <a:p>
            <a:pPr algn="just"/>
            <a:r>
              <a:rPr lang="en-US" altLang="zh-CN" sz="1200" dirty="0">
                <a:solidFill>
                  <a:srgbClr val="002FA7"/>
                </a:solidFill>
                <a:latin typeface="思源黑体 Heavy" panose="020B0A00000000000000" pitchFamily="34" charset="-122"/>
                <a:ea typeface="思源黑体 Heavy" panose="020B0A00000000000000" pitchFamily="34" charset="-122"/>
                <a:cs typeface="Open Sans" charset="0"/>
              </a:rPr>
              <a:t>Huangpu District had the highest infection rate among all districts of the city, at roughly 9.26%, or we can say, nearly one in 10. This means that in Huangpu district, almost every building, every class, every extended family, someone will be infected.</a:t>
            </a:r>
          </a:p>
          <a:p>
            <a:pPr algn="just"/>
            <a:br>
              <a:rPr lang="en-US" altLang="zh-CN" sz="1200" dirty="0">
                <a:solidFill>
                  <a:srgbClr val="002FA7"/>
                </a:solidFill>
                <a:latin typeface="思源黑体 Heavy" panose="020B0A00000000000000" pitchFamily="34" charset="-122"/>
                <a:ea typeface="思源黑体 Heavy" panose="020B0A00000000000000" pitchFamily="34" charset="-122"/>
                <a:cs typeface="Open Sans" charset="0"/>
              </a:rPr>
            </a:br>
            <a:r>
              <a:rPr lang="en-US" altLang="zh-CN" sz="1200" dirty="0">
                <a:solidFill>
                  <a:srgbClr val="002FA7"/>
                </a:solidFill>
                <a:latin typeface="思源黑体 Heavy" panose="020B0A00000000000000" pitchFamily="34" charset="-122"/>
                <a:ea typeface="思源黑体 Heavy" panose="020B0A00000000000000" pitchFamily="34" charset="-122"/>
                <a:cs typeface="Open Sans" charset="0"/>
              </a:rPr>
              <a:t>Although the total number of positive infections in Pudong New Area is the highest in the city, the infection rate is not very prominent due to the large number of adults in the area.</a:t>
            </a:r>
          </a:p>
          <a:p>
            <a:pPr algn="just"/>
            <a:br>
              <a:rPr lang="en-US" altLang="zh-CN" sz="1200" dirty="0">
                <a:solidFill>
                  <a:srgbClr val="002FA7"/>
                </a:solidFill>
                <a:latin typeface="思源黑体 Heavy" panose="020B0A00000000000000" pitchFamily="34" charset="-122"/>
                <a:ea typeface="思源黑体 Heavy" panose="020B0A00000000000000" pitchFamily="34" charset="-122"/>
                <a:cs typeface="Open Sans" charset="0"/>
              </a:rPr>
            </a:br>
            <a:r>
              <a:rPr lang="en-US" altLang="zh-CN" sz="1200" dirty="0">
                <a:solidFill>
                  <a:srgbClr val="002FA7"/>
                </a:solidFill>
                <a:latin typeface="思源黑体 Heavy" panose="020B0A00000000000000" pitchFamily="34" charset="-122"/>
                <a:ea typeface="思源黑体 Heavy" panose="020B0A00000000000000" pitchFamily="34" charset="-122"/>
                <a:cs typeface="Open Sans" charset="0"/>
              </a:rPr>
              <a:t>The average infection rate in Shanghai was 2.60 percent. Six districts were above average and 10 were below average, indicating that the epidemic was not evenly distributed.</a:t>
            </a:r>
          </a:p>
        </p:txBody>
      </p:sp>
      <p:sp>
        <p:nvSpPr>
          <p:cNvPr id="31" name="椭圆 30" descr="無用PPT原创模板，未经授权禁止商用&#10;关注公众号【無用PPT】获取更多模板&#10;联系微信：wuyppt">
            <a:extLst>
              <a:ext uri="{FF2B5EF4-FFF2-40B4-BE49-F238E27FC236}">
                <a16:creationId xmlns:a16="http://schemas.microsoft.com/office/drawing/2014/main" id="{792BF967-B1BE-4BFD-B42E-2E0E2D984D75}"/>
              </a:ext>
            </a:extLst>
          </p:cNvPr>
          <p:cNvSpPr/>
          <p:nvPr/>
        </p:nvSpPr>
        <p:spPr>
          <a:xfrm>
            <a:off x="512702" y="2249467"/>
            <a:ext cx="177016" cy="177016"/>
          </a:xfrm>
          <a:prstGeom prst="ellipse">
            <a:avLst/>
          </a:prstGeom>
          <a:ln w="88900" cap="rnd">
            <a:solidFill>
              <a:srgbClr val="002FA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2" name="文本框 11" descr="無用PPT原创模板，未经授权禁止商用&#10;关注公众号【無用PPT】获取更多模板&#10;联系微信：wuyppt">
            <a:extLst>
              <a:ext uri="{FF2B5EF4-FFF2-40B4-BE49-F238E27FC236}">
                <a16:creationId xmlns:a16="http://schemas.microsoft.com/office/drawing/2014/main" id="{708E5C5E-7123-4FF2-8EEE-B6C94E78DF2B}"/>
              </a:ext>
            </a:extLst>
          </p:cNvPr>
          <p:cNvSpPr txBox="1"/>
          <p:nvPr/>
        </p:nvSpPr>
        <p:spPr>
          <a:xfrm>
            <a:off x="494286" y="401428"/>
            <a:ext cx="9872774" cy="830997"/>
          </a:xfrm>
          <a:prstGeom prst="rect">
            <a:avLst/>
          </a:prstGeom>
          <a:noFill/>
        </p:spPr>
        <p:txBody>
          <a:bodyPr wrap="square">
            <a:spAutoFit/>
          </a:bodyPr>
          <a:lstStyle/>
          <a:p>
            <a:r>
              <a:rPr lang="en-US" altLang="zh-CN" sz="4800" dirty="0">
                <a:ln w="12700">
                  <a:solidFill>
                    <a:srgbClr val="002FA7"/>
                  </a:solidFill>
                </a:ln>
                <a:solidFill>
                  <a:schemeClr val="bg1">
                    <a:lumMod val="95000"/>
                  </a:schemeClr>
                </a:solidFill>
                <a:effectLst>
                  <a:outerShdw dist="38100" dir="2700000" sx="102000" sy="102000" algn="tl" rotWithShape="0">
                    <a:srgbClr val="002FA7"/>
                  </a:outerShdw>
                </a:effectLst>
                <a:latin typeface="Bogam" pitchFamily="2" charset="0"/>
              </a:rPr>
              <a:t>Infection rate of every district</a:t>
            </a:r>
          </a:p>
        </p:txBody>
      </p:sp>
      <p:pic>
        <p:nvPicPr>
          <p:cNvPr id="6" name="图片 5">
            <a:extLst>
              <a:ext uri="{FF2B5EF4-FFF2-40B4-BE49-F238E27FC236}">
                <a16:creationId xmlns:a16="http://schemas.microsoft.com/office/drawing/2014/main" id="{690B99FF-1E0E-6647-8F41-FDE21C1D1A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6552" y="1649942"/>
            <a:ext cx="6317512" cy="3860702"/>
          </a:xfrm>
          <a:prstGeom prst="rect">
            <a:avLst/>
          </a:prstGeom>
        </p:spPr>
      </p:pic>
    </p:spTree>
    <p:extLst>
      <p:ext uri="{BB962C8B-B14F-4D97-AF65-F5344CB8AC3E}">
        <p14:creationId xmlns:p14="http://schemas.microsoft.com/office/powerpoint/2010/main" val="1908193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椭圆 30" descr="無用PPT原创模板，未经授权禁止商用&#10;关注公众号【無用PPT】获取更多模板&#10;联系微信：wuyppt">
            <a:extLst>
              <a:ext uri="{FF2B5EF4-FFF2-40B4-BE49-F238E27FC236}">
                <a16:creationId xmlns:a16="http://schemas.microsoft.com/office/drawing/2014/main" id="{792BF967-B1BE-4BFD-B42E-2E0E2D984D75}"/>
              </a:ext>
            </a:extLst>
          </p:cNvPr>
          <p:cNvSpPr/>
          <p:nvPr/>
        </p:nvSpPr>
        <p:spPr>
          <a:xfrm>
            <a:off x="395016" y="5616141"/>
            <a:ext cx="177016" cy="177016"/>
          </a:xfrm>
          <a:prstGeom prst="ellipse">
            <a:avLst/>
          </a:prstGeom>
          <a:ln w="88900" cap="rnd">
            <a:solidFill>
              <a:srgbClr val="002FA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nvGrpSpPr>
          <p:cNvPr id="6" name="组合 5" descr="無用PPT原创模板，未经授权禁止商用&#10;关注公众号【無用PPT】获取更多模板&#10;联系微信：wuyppt">
            <a:extLst>
              <a:ext uri="{FF2B5EF4-FFF2-40B4-BE49-F238E27FC236}">
                <a16:creationId xmlns:a16="http://schemas.microsoft.com/office/drawing/2014/main" id="{5B4E0252-593D-4B8C-BBCB-74292E8D599C}"/>
              </a:ext>
            </a:extLst>
          </p:cNvPr>
          <p:cNvGrpSpPr/>
          <p:nvPr/>
        </p:nvGrpSpPr>
        <p:grpSpPr>
          <a:xfrm>
            <a:off x="546787" y="677000"/>
            <a:ext cx="5857527" cy="2529842"/>
            <a:chOff x="747432" y="1075806"/>
            <a:chExt cx="6381800" cy="2031351"/>
          </a:xfrm>
        </p:grpSpPr>
        <p:sp>
          <p:nvSpPr>
            <p:cNvPr id="22" name="矩形 21">
              <a:extLst>
                <a:ext uri="{FF2B5EF4-FFF2-40B4-BE49-F238E27FC236}">
                  <a16:creationId xmlns:a16="http://schemas.microsoft.com/office/drawing/2014/main" id="{51FBDB98-9F37-43DB-B2FF-D84B08DE860F}"/>
                </a:ext>
              </a:extLst>
            </p:cNvPr>
            <p:cNvSpPr/>
            <p:nvPr/>
          </p:nvSpPr>
          <p:spPr>
            <a:xfrm>
              <a:off x="805345" y="1488680"/>
              <a:ext cx="6291851" cy="1618477"/>
            </a:xfrm>
            <a:prstGeom prst="rect">
              <a:avLst/>
            </a:prstGeom>
            <a:solidFill>
              <a:srgbClr val="002FA7"/>
            </a:solidFill>
            <a:ln w="19050">
              <a:solidFill>
                <a:srgbClr val="002FA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a:extLst>
                <a:ext uri="{FF2B5EF4-FFF2-40B4-BE49-F238E27FC236}">
                  <a16:creationId xmlns:a16="http://schemas.microsoft.com/office/drawing/2014/main" id="{FB9C71C6-5927-4CA8-8B5E-249C03C017FE}"/>
                </a:ext>
              </a:extLst>
            </p:cNvPr>
            <p:cNvGrpSpPr/>
            <p:nvPr/>
          </p:nvGrpSpPr>
          <p:grpSpPr>
            <a:xfrm>
              <a:off x="747432" y="1075806"/>
              <a:ext cx="6381800" cy="1930668"/>
              <a:chOff x="907088" y="1302346"/>
              <a:chExt cx="6381800" cy="1930668"/>
            </a:xfrm>
          </p:grpSpPr>
          <p:sp>
            <p:nvSpPr>
              <p:cNvPr id="17" name="矩形 16" descr="無用PPT原创模板，未经授权禁止商用&#10;关注公众号【無用PPT】获取更多模板&#10;联系微信：wuyppt">
                <a:extLst>
                  <a:ext uri="{FF2B5EF4-FFF2-40B4-BE49-F238E27FC236}">
                    <a16:creationId xmlns:a16="http://schemas.microsoft.com/office/drawing/2014/main" id="{892DA966-ED1D-4BFA-9553-15467B558126}"/>
                  </a:ext>
                </a:extLst>
              </p:cNvPr>
              <p:cNvSpPr/>
              <p:nvPr/>
            </p:nvSpPr>
            <p:spPr>
              <a:xfrm>
                <a:off x="907088" y="1302346"/>
                <a:ext cx="2301720" cy="369332"/>
              </a:xfrm>
              <a:prstGeom prst="rect">
                <a:avLst/>
              </a:prstGeom>
            </p:spPr>
            <p:txBody>
              <a:bodyPr wrap="none">
                <a:spAutoFit/>
              </a:bodyPr>
              <a:lstStyle/>
              <a:p>
                <a:pPr marL="285750" indent="-285750">
                  <a:buFont typeface="Wingdings" panose="05000000000000000000" pitchFamily="2" charset="2"/>
                  <a:buChar char="n"/>
                </a:pPr>
                <a:r>
                  <a:rPr lang="en-US" altLang="zh-CN" dirty="0">
                    <a:solidFill>
                      <a:srgbClr val="002FA7"/>
                    </a:solidFill>
                    <a:latin typeface="思源黑体 Heavy" panose="020B0A00000000000000" pitchFamily="34" charset="-122"/>
                    <a:ea typeface="思源黑体 Heavy" panose="020B0A00000000000000" pitchFamily="34" charset="-122"/>
                    <a:cs typeface="Open Sans" charset="0"/>
                  </a:rPr>
                  <a:t>Key Information:</a:t>
                </a:r>
              </a:p>
            </p:txBody>
          </p:sp>
          <p:sp>
            <p:nvSpPr>
              <p:cNvPr id="7" name="矩形 6" descr="無用PPT原创模板，未经授权禁止商用&#10;关注公众号【無用PPT】获取更多模板&#10;联系微信：wuyppt">
                <a:extLst>
                  <a:ext uri="{FF2B5EF4-FFF2-40B4-BE49-F238E27FC236}">
                    <a16:creationId xmlns:a16="http://schemas.microsoft.com/office/drawing/2014/main" id="{78EAF349-F815-45B6-9E75-EE999EDE511E}"/>
                  </a:ext>
                </a:extLst>
              </p:cNvPr>
              <p:cNvSpPr/>
              <p:nvPr/>
            </p:nvSpPr>
            <p:spPr>
              <a:xfrm>
                <a:off x="1132445" y="1755686"/>
                <a:ext cx="6156443" cy="1477328"/>
              </a:xfrm>
              <a:prstGeom prst="rect">
                <a:avLst/>
              </a:prstGeom>
            </p:spPr>
            <p:txBody>
              <a:bodyPr wrap="square">
                <a:spAutoFit/>
              </a:bodyPr>
              <a:lstStyle/>
              <a:p>
                <a:pPr algn="just">
                  <a:lnSpc>
                    <a:spcPct val="150000"/>
                  </a:lnSpc>
                </a:pPr>
                <a:r>
                  <a:rPr lang="en" altLang="zh-CN" sz="1100" dirty="0">
                    <a:solidFill>
                      <a:schemeClr val="bg1">
                        <a:alpha val="80000"/>
                      </a:schemeClr>
                    </a:solidFill>
                    <a:latin typeface="思源黑体 CN Bold" panose="020B0800000000000000" pitchFamily="34" charset="-122"/>
                    <a:ea typeface="思源黑体 CN Bold" panose="020B0800000000000000" pitchFamily="34" charset="-122"/>
                  </a:rPr>
                  <a:t>The first quadrant represents a large population with high infection rates</a:t>
                </a:r>
              </a:p>
              <a:p>
                <a:pPr algn="just">
                  <a:lnSpc>
                    <a:spcPct val="150000"/>
                  </a:lnSpc>
                </a:pPr>
                <a:r>
                  <a:rPr lang="en" altLang="zh-CN" sz="1100" dirty="0">
                    <a:solidFill>
                      <a:schemeClr val="bg1">
                        <a:alpha val="80000"/>
                      </a:schemeClr>
                    </a:solidFill>
                    <a:latin typeface="思源黑体 CN Bold" panose="020B0800000000000000" pitchFamily="34" charset="-122"/>
                    <a:ea typeface="思源黑体 CN Bold" panose="020B0800000000000000" pitchFamily="34" charset="-122"/>
                  </a:rPr>
                  <a:t>The second quadrant represents low population density but high infection rates</a:t>
                </a:r>
              </a:p>
              <a:p>
                <a:pPr algn="just">
                  <a:lnSpc>
                    <a:spcPct val="150000"/>
                  </a:lnSpc>
                </a:pPr>
                <a:r>
                  <a:rPr lang="en" altLang="zh-CN" sz="1100" dirty="0">
                    <a:solidFill>
                      <a:schemeClr val="bg1">
                        <a:alpha val="80000"/>
                      </a:schemeClr>
                    </a:solidFill>
                    <a:latin typeface="思源黑体 CN Bold" panose="020B0800000000000000" pitchFamily="34" charset="-122"/>
                    <a:ea typeface="思源黑体 CN Bold" panose="020B0800000000000000" pitchFamily="34" charset="-122"/>
                  </a:rPr>
                  <a:t>The third quadrant represents low population density and low infection rates</a:t>
                </a:r>
              </a:p>
              <a:p>
                <a:pPr algn="just">
                  <a:lnSpc>
                    <a:spcPct val="150000"/>
                  </a:lnSpc>
                </a:pPr>
                <a:r>
                  <a:rPr lang="en" altLang="zh-CN" sz="1100" dirty="0">
                    <a:solidFill>
                      <a:schemeClr val="bg1">
                        <a:alpha val="80000"/>
                      </a:schemeClr>
                    </a:solidFill>
                    <a:latin typeface="思源黑体 CN Bold" panose="020B0800000000000000" pitchFamily="34" charset="-122"/>
                    <a:ea typeface="思源黑体 CN Bold" panose="020B0800000000000000" pitchFamily="34" charset="-122"/>
                  </a:rPr>
                  <a:t>The fourth quadrant represents high population density and low infection rates</a:t>
                </a:r>
              </a:p>
              <a:p>
                <a:pPr>
                  <a:lnSpc>
                    <a:spcPct val="150000"/>
                  </a:lnSpc>
                </a:pPr>
                <a:r>
                  <a:rPr lang="en" altLang="zh-CN" sz="1100" dirty="0">
                    <a:solidFill>
                      <a:schemeClr val="bg1">
                        <a:alpha val="80000"/>
                      </a:schemeClr>
                    </a:solidFill>
                    <a:latin typeface="思源黑体 CN Bold" panose="020B0800000000000000" pitchFamily="34" charset="-122"/>
                    <a:ea typeface="思源黑体 CN Bold" panose="020B0800000000000000" pitchFamily="34" charset="-122"/>
                  </a:rPr>
                  <a:t>The Line we draw on this graph indicates the average situation of the whole city, while the district above this line indicates that the district has higher infection/population ratio and vice versa.</a:t>
                </a:r>
              </a:p>
            </p:txBody>
          </p:sp>
        </p:grpSp>
      </p:grpSp>
      <p:grpSp>
        <p:nvGrpSpPr>
          <p:cNvPr id="52" name="组合 51" descr="無用PPT原创模板，未经授权禁止商用&#10;关注公众号【無用PPT】获取更多模板&#10;联系微信：wuyppt">
            <a:extLst>
              <a:ext uri="{FF2B5EF4-FFF2-40B4-BE49-F238E27FC236}">
                <a16:creationId xmlns:a16="http://schemas.microsoft.com/office/drawing/2014/main" id="{14DFA284-6277-45AA-B500-6B90E5A8DAF4}"/>
              </a:ext>
            </a:extLst>
          </p:cNvPr>
          <p:cNvGrpSpPr/>
          <p:nvPr/>
        </p:nvGrpSpPr>
        <p:grpSpPr>
          <a:xfrm>
            <a:off x="608683" y="3429000"/>
            <a:ext cx="5472780" cy="2162235"/>
            <a:chOff x="687617" y="1075806"/>
            <a:chExt cx="5472780" cy="1712966"/>
          </a:xfrm>
        </p:grpSpPr>
        <p:sp>
          <p:nvSpPr>
            <p:cNvPr id="53" name="矩形 52">
              <a:extLst>
                <a:ext uri="{FF2B5EF4-FFF2-40B4-BE49-F238E27FC236}">
                  <a16:creationId xmlns:a16="http://schemas.microsoft.com/office/drawing/2014/main" id="{AA371579-D2B4-44EF-AC9C-17851E086845}"/>
                </a:ext>
              </a:extLst>
            </p:cNvPr>
            <p:cNvSpPr/>
            <p:nvPr/>
          </p:nvSpPr>
          <p:spPr>
            <a:xfrm>
              <a:off x="754158" y="1488813"/>
              <a:ext cx="5406239" cy="1299959"/>
            </a:xfrm>
            <a:prstGeom prst="rect">
              <a:avLst/>
            </a:prstGeom>
            <a:solidFill>
              <a:schemeClr val="bg1">
                <a:lumMod val="95000"/>
              </a:schemeClr>
            </a:solidFill>
            <a:ln w="19050">
              <a:solidFill>
                <a:srgbClr val="002FA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55039AD5-8BD9-41BB-9452-EE04D29060CD}"/>
                </a:ext>
              </a:extLst>
            </p:cNvPr>
            <p:cNvGrpSpPr/>
            <p:nvPr/>
          </p:nvGrpSpPr>
          <p:grpSpPr>
            <a:xfrm>
              <a:off x="687617" y="1075806"/>
              <a:ext cx="5435362" cy="1669292"/>
              <a:chOff x="847273" y="1302346"/>
              <a:chExt cx="5435362" cy="1669292"/>
            </a:xfrm>
          </p:grpSpPr>
          <p:sp>
            <p:nvSpPr>
              <p:cNvPr id="55" name="矩形 54" descr="無用PPT原创模板，未经授权禁止商用&#10;关注公众号【無用PPT】获取更多模板&#10;联系微信：wuyppt">
                <a:extLst>
                  <a:ext uri="{FF2B5EF4-FFF2-40B4-BE49-F238E27FC236}">
                    <a16:creationId xmlns:a16="http://schemas.microsoft.com/office/drawing/2014/main" id="{46075057-68A1-42BC-9172-9BDE028EFDEC}"/>
                  </a:ext>
                </a:extLst>
              </p:cNvPr>
              <p:cNvSpPr/>
              <p:nvPr/>
            </p:nvSpPr>
            <p:spPr>
              <a:xfrm>
                <a:off x="847273" y="1302346"/>
                <a:ext cx="4205382" cy="369332"/>
              </a:xfrm>
              <a:prstGeom prst="rect">
                <a:avLst/>
              </a:prstGeom>
            </p:spPr>
            <p:txBody>
              <a:bodyPr wrap="none">
                <a:spAutoFit/>
              </a:bodyPr>
              <a:lstStyle/>
              <a:p>
                <a:pPr marL="285750" indent="-285750">
                  <a:buFont typeface="Wingdings" panose="05000000000000000000" pitchFamily="2" charset="2"/>
                  <a:buChar char="n"/>
                </a:pPr>
                <a:r>
                  <a:rPr lang="en-US" altLang="zh-CN" dirty="0">
                    <a:solidFill>
                      <a:srgbClr val="002FA7"/>
                    </a:solidFill>
                    <a:latin typeface="思源黑体 Heavy" panose="020B0A00000000000000" pitchFamily="34" charset="-122"/>
                    <a:ea typeface="思源黑体 Heavy" panose="020B0A00000000000000" pitchFamily="34" charset="-122"/>
                    <a:cs typeface="Open Sans" charset="0"/>
                  </a:rPr>
                  <a:t>Summary about this visualization:</a:t>
                </a:r>
              </a:p>
            </p:txBody>
          </p:sp>
          <p:sp>
            <p:nvSpPr>
              <p:cNvPr id="56" name="矩形 55" descr="無用PPT原创模板，未经授权禁止商用&#10;关注公众号【無用PPT】获取更多模板&#10;联系微信：wuyppt">
                <a:extLst>
                  <a:ext uri="{FF2B5EF4-FFF2-40B4-BE49-F238E27FC236}">
                    <a16:creationId xmlns:a16="http://schemas.microsoft.com/office/drawing/2014/main" id="{B739AB0D-79B3-4EDF-8A4D-83C9F1F2BBB3}"/>
                  </a:ext>
                </a:extLst>
              </p:cNvPr>
              <p:cNvSpPr/>
              <p:nvPr/>
            </p:nvSpPr>
            <p:spPr>
              <a:xfrm>
                <a:off x="1014520" y="1715219"/>
                <a:ext cx="5268115" cy="1256419"/>
              </a:xfrm>
              <a:prstGeom prst="rect">
                <a:avLst/>
              </a:prstGeom>
            </p:spPr>
            <p:txBody>
              <a:bodyPr wrap="square">
                <a:spAutoFit/>
              </a:bodyPr>
              <a:lstStyle/>
              <a:p>
                <a:pPr>
                  <a:lnSpc>
                    <a:spcPct val="150000"/>
                  </a:lnSpc>
                </a:pPr>
                <a:r>
                  <a:rPr lang="en" altLang="zh-CN" sz="1100" dirty="0">
                    <a:solidFill>
                      <a:srgbClr val="002FA7">
                        <a:alpha val="80000"/>
                      </a:srgbClr>
                    </a:solidFill>
                    <a:latin typeface="思源黑体 CN Bold" panose="020B0800000000000000" pitchFamily="34" charset="-122"/>
                    <a:ea typeface="思源黑体 CN Bold" panose="020B0800000000000000" pitchFamily="34" charset="-122"/>
                  </a:rPr>
                  <a:t>Although the infection rate of Huangpu district is high, its population density is also high, and the overall ratio is lower than the average situation of Shanghai</a:t>
                </a:r>
              </a:p>
              <a:p>
                <a:pPr>
                  <a:lnSpc>
                    <a:spcPct val="150000"/>
                  </a:lnSpc>
                </a:pPr>
                <a:r>
                  <a:rPr lang="en" altLang="zh-CN" sz="1100" dirty="0">
                    <a:solidFill>
                      <a:srgbClr val="002FA7">
                        <a:alpha val="80000"/>
                      </a:srgbClr>
                    </a:solidFill>
                    <a:latin typeface="思源黑体 CN Bold" panose="020B0800000000000000" pitchFamily="34" charset="-122"/>
                    <a:ea typeface="思源黑体 CN Bold" panose="020B0800000000000000" pitchFamily="34" charset="-122"/>
                  </a:rPr>
                  <a:t>Pudong New Area is actually the hardest-hit area in Shanghai</a:t>
                </a:r>
              </a:p>
              <a:p>
                <a:pPr>
                  <a:lnSpc>
                    <a:spcPct val="150000"/>
                  </a:lnSpc>
                </a:pPr>
                <a:r>
                  <a:rPr lang="en" altLang="zh-CN" sz="1100" dirty="0" err="1">
                    <a:solidFill>
                      <a:srgbClr val="002FA7">
                        <a:alpha val="80000"/>
                      </a:srgbClr>
                    </a:solidFill>
                    <a:latin typeface="思源黑体 CN Bold" panose="020B0800000000000000" pitchFamily="34" charset="-122"/>
                    <a:ea typeface="思源黑体 CN Bold" panose="020B0800000000000000" pitchFamily="34" charset="-122"/>
                  </a:rPr>
                  <a:t>Jing'an</a:t>
                </a:r>
                <a:r>
                  <a:rPr lang="en" altLang="zh-CN" sz="1100" dirty="0">
                    <a:solidFill>
                      <a:srgbClr val="002FA7">
                        <a:alpha val="80000"/>
                      </a:srgbClr>
                    </a:solidFill>
                    <a:latin typeface="思源黑体 CN Bold" panose="020B0800000000000000" pitchFamily="34" charset="-122"/>
                    <a:ea typeface="思源黑体 CN Bold" panose="020B0800000000000000" pitchFamily="34" charset="-122"/>
                  </a:rPr>
                  <a:t> district and </a:t>
                </a:r>
                <a:r>
                  <a:rPr lang="en" altLang="zh-CN" sz="1100" dirty="0" err="1">
                    <a:solidFill>
                      <a:srgbClr val="002FA7">
                        <a:alpha val="80000"/>
                      </a:srgbClr>
                    </a:solidFill>
                    <a:latin typeface="思源黑体 CN Bold" panose="020B0800000000000000" pitchFamily="34" charset="-122"/>
                    <a:ea typeface="思源黑体 CN Bold" panose="020B0800000000000000" pitchFamily="34" charset="-122"/>
                  </a:rPr>
                  <a:t>Putuo</a:t>
                </a:r>
                <a:r>
                  <a:rPr lang="en" altLang="zh-CN" sz="1100" dirty="0">
                    <a:solidFill>
                      <a:srgbClr val="002FA7">
                        <a:alpha val="80000"/>
                      </a:srgbClr>
                    </a:solidFill>
                    <a:latin typeface="思源黑体 CN Bold" panose="020B0800000000000000" pitchFamily="34" charset="-122"/>
                    <a:ea typeface="思源黑体 CN Bold" panose="020B0800000000000000" pitchFamily="34" charset="-122"/>
                  </a:rPr>
                  <a:t> District performed quite well during this epidemic, while the infection rate remained low in the case of high population density</a:t>
                </a:r>
              </a:p>
            </p:txBody>
          </p:sp>
        </p:grpSp>
      </p:grpSp>
      <p:cxnSp>
        <p:nvCxnSpPr>
          <p:cNvPr id="72" name="直接连接符 71" descr="無用PPT原创模板，未经授权禁止商用&#10;关注公众号【無用PPT】获取更多模板&#10;联系微信：wuyppt">
            <a:extLst>
              <a:ext uri="{FF2B5EF4-FFF2-40B4-BE49-F238E27FC236}">
                <a16:creationId xmlns:a16="http://schemas.microsoft.com/office/drawing/2014/main" id="{6764D8E8-BBDC-49F0-915E-BD0E88C97B15}"/>
              </a:ext>
            </a:extLst>
          </p:cNvPr>
          <p:cNvCxnSpPr>
            <a:cxnSpLocks/>
          </p:cNvCxnSpPr>
          <p:nvPr/>
        </p:nvCxnSpPr>
        <p:spPr>
          <a:xfrm flipH="1">
            <a:off x="973169" y="6101607"/>
            <a:ext cx="8962366" cy="0"/>
          </a:xfrm>
          <a:prstGeom prst="line">
            <a:avLst/>
          </a:prstGeom>
          <a:ln w="19050" cap="rnd">
            <a:solidFill>
              <a:srgbClr val="002FA7"/>
            </a:solidFill>
          </a:ln>
        </p:spPr>
        <p:style>
          <a:lnRef idx="1">
            <a:schemeClr val="accent1"/>
          </a:lnRef>
          <a:fillRef idx="0">
            <a:schemeClr val="accent1"/>
          </a:fillRef>
          <a:effectRef idx="0">
            <a:schemeClr val="accent1"/>
          </a:effectRef>
          <a:fontRef idx="minor">
            <a:schemeClr val="tx1"/>
          </a:fontRef>
        </p:style>
      </p:cxnSp>
      <p:sp>
        <p:nvSpPr>
          <p:cNvPr id="73" name="立方体 72" descr="無用PPT原创模板，未经授权禁止商用&#10;关注公众号【無用PPT】获取更多模板&#10;联系微信：wuyppt">
            <a:extLst>
              <a:ext uri="{FF2B5EF4-FFF2-40B4-BE49-F238E27FC236}">
                <a16:creationId xmlns:a16="http://schemas.microsoft.com/office/drawing/2014/main" id="{C5713B7B-BC29-469E-920A-EB68BD1AC68F}"/>
              </a:ext>
            </a:extLst>
          </p:cNvPr>
          <p:cNvSpPr/>
          <p:nvPr/>
        </p:nvSpPr>
        <p:spPr>
          <a:xfrm>
            <a:off x="10694077" y="5867142"/>
            <a:ext cx="334576" cy="334576"/>
          </a:xfrm>
          <a:prstGeom prst="cube">
            <a:avLst/>
          </a:prstGeom>
          <a:ln w="19050" cap="rnd">
            <a:solidFill>
              <a:srgbClr val="002FA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74" name="立方体 73" descr="無用PPT原创模板，未经授权禁止商用&#10;关注公众号【無用PPT】获取更多模板&#10;联系微信：wuyppt">
            <a:extLst>
              <a:ext uri="{FF2B5EF4-FFF2-40B4-BE49-F238E27FC236}">
                <a16:creationId xmlns:a16="http://schemas.microsoft.com/office/drawing/2014/main" id="{C8064E78-3668-4E6D-812F-953FD1279F81}"/>
              </a:ext>
            </a:extLst>
          </p:cNvPr>
          <p:cNvSpPr/>
          <p:nvPr/>
        </p:nvSpPr>
        <p:spPr>
          <a:xfrm>
            <a:off x="10157446" y="5869109"/>
            <a:ext cx="334576" cy="334576"/>
          </a:xfrm>
          <a:prstGeom prst="cube">
            <a:avLst/>
          </a:prstGeom>
          <a:ln w="19050" cap="rnd">
            <a:solidFill>
              <a:srgbClr val="002FA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cxnSp>
        <p:nvCxnSpPr>
          <p:cNvPr id="76" name="直接连接符 75" descr="無用PPT原创模板，未经授权禁止商用&#10;关注公众号【無用PPT】获取更多模板&#10;联系微信：wuyppt">
            <a:extLst>
              <a:ext uri="{FF2B5EF4-FFF2-40B4-BE49-F238E27FC236}">
                <a16:creationId xmlns:a16="http://schemas.microsoft.com/office/drawing/2014/main" id="{A46F7C63-25EE-4F7E-9C5A-D20B2575787B}"/>
              </a:ext>
            </a:extLst>
          </p:cNvPr>
          <p:cNvCxnSpPr>
            <a:cxnSpLocks/>
          </p:cNvCxnSpPr>
          <p:nvPr/>
        </p:nvCxnSpPr>
        <p:spPr>
          <a:xfrm flipH="1">
            <a:off x="7748457" y="1357433"/>
            <a:ext cx="3722914" cy="0"/>
          </a:xfrm>
          <a:prstGeom prst="line">
            <a:avLst/>
          </a:prstGeom>
          <a:ln w="19050" cap="rnd">
            <a:solidFill>
              <a:srgbClr val="002FA7"/>
            </a:solidFill>
          </a:ln>
        </p:spPr>
        <p:style>
          <a:lnRef idx="1">
            <a:schemeClr val="accent1"/>
          </a:lnRef>
          <a:fillRef idx="0">
            <a:schemeClr val="accent1"/>
          </a:fillRef>
          <a:effectRef idx="0">
            <a:schemeClr val="accent1"/>
          </a:effectRef>
          <a:fontRef idx="minor">
            <a:schemeClr val="tx1"/>
          </a:fontRef>
        </p:style>
      </p:cxnSp>
      <p:sp>
        <p:nvSpPr>
          <p:cNvPr id="78" name="文本框 77" descr="無用PPT原创模板，未经授权禁止商用&#10;关注公众号【無用PPT】获取更多模板&#10;联系微信：wuyppt">
            <a:extLst>
              <a:ext uri="{FF2B5EF4-FFF2-40B4-BE49-F238E27FC236}">
                <a16:creationId xmlns:a16="http://schemas.microsoft.com/office/drawing/2014/main" id="{48819957-ABB2-4263-94A3-4E91E0C10560}"/>
              </a:ext>
            </a:extLst>
          </p:cNvPr>
          <p:cNvSpPr txBox="1"/>
          <p:nvPr/>
        </p:nvSpPr>
        <p:spPr>
          <a:xfrm>
            <a:off x="9344274" y="3187609"/>
            <a:ext cx="1960920" cy="1323439"/>
          </a:xfrm>
          <a:prstGeom prst="rect">
            <a:avLst/>
          </a:prstGeom>
          <a:noFill/>
          <a:ln>
            <a:noFill/>
          </a:ln>
        </p:spPr>
        <p:txBody>
          <a:bodyPr wrap="square">
            <a:spAutoFit/>
          </a:bodyPr>
          <a:lstStyle/>
          <a:p>
            <a:r>
              <a:rPr lang="en-US" altLang="zh-CN" sz="8000" dirty="0">
                <a:ln w="12700">
                  <a:noFill/>
                </a:ln>
                <a:solidFill>
                  <a:srgbClr val="002FA7"/>
                </a:solidFill>
                <a:latin typeface="Bogam" pitchFamily="2" charset="0"/>
              </a:rPr>
              <a:t>26 +</a:t>
            </a:r>
          </a:p>
        </p:txBody>
      </p:sp>
      <p:sp>
        <p:nvSpPr>
          <p:cNvPr id="10" name="文本框 9" descr="無用PPT原创模板，未经授权禁止商用&#10;关注公众号【無用PPT】获取更多模板&#10;联系微信：wuyppt">
            <a:extLst>
              <a:ext uri="{FF2B5EF4-FFF2-40B4-BE49-F238E27FC236}">
                <a16:creationId xmlns:a16="http://schemas.microsoft.com/office/drawing/2014/main" id="{EF5D3B4E-73C1-4329-87FC-24409AAFA451}"/>
              </a:ext>
            </a:extLst>
          </p:cNvPr>
          <p:cNvSpPr txBox="1"/>
          <p:nvPr/>
        </p:nvSpPr>
        <p:spPr>
          <a:xfrm>
            <a:off x="6558003" y="39795"/>
            <a:ext cx="5146512" cy="1446550"/>
          </a:xfrm>
          <a:prstGeom prst="rect">
            <a:avLst/>
          </a:prstGeom>
          <a:noFill/>
        </p:spPr>
        <p:txBody>
          <a:bodyPr wrap="square">
            <a:spAutoFit/>
          </a:bodyPr>
          <a:lstStyle/>
          <a:p>
            <a:r>
              <a:rPr lang="en-US" altLang="zh-CN" sz="4400" dirty="0">
                <a:ln w="12700">
                  <a:solidFill>
                    <a:srgbClr val="002FA7"/>
                  </a:solidFill>
                </a:ln>
                <a:solidFill>
                  <a:schemeClr val="bg1">
                    <a:lumMod val="95000"/>
                  </a:schemeClr>
                </a:solidFill>
                <a:effectLst>
                  <a:outerShdw dist="38100" dir="2700000" sx="102000" sy="102000" algn="tl" rotWithShape="0">
                    <a:srgbClr val="002FA7"/>
                  </a:outerShdw>
                </a:effectLst>
                <a:latin typeface="Bogam" pitchFamily="2" charset="0"/>
              </a:rPr>
              <a:t>Infection rate and population density</a:t>
            </a:r>
          </a:p>
        </p:txBody>
      </p:sp>
      <p:pic>
        <p:nvPicPr>
          <p:cNvPr id="4" name="图片 3">
            <a:extLst>
              <a:ext uri="{FF2B5EF4-FFF2-40B4-BE49-F238E27FC236}">
                <a16:creationId xmlns:a16="http://schemas.microsoft.com/office/drawing/2014/main" id="{90B4D902-C4A9-F543-A09D-D1299778BD58}"/>
              </a:ext>
            </a:extLst>
          </p:cNvPr>
          <p:cNvPicPr>
            <a:picLocks noChangeAspect="1"/>
          </p:cNvPicPr>
          <p:nvPr/>
        </p:nvPicPr>
        <p:blipFill rotWithShape="1">
          <a:blip r:embed="rId2">
            <a:extLst>
              <a:ext uri="{28A0092B-C50C-407E-A947-70E740481C1C}">
                <a14:useLocalDpi xmlns:a14="http://schemas.microsoft.com/office/drawing/2010/main" val="0"/>
              </a:ext>
            </a:extLst>
          </a:blip>
          <a:srcRect l="3781" t="6169" b="4222"/>
          <a:stretch/>
        </p:blipFill>
        <p:spPr>
          <a:xfrm>
            <a:off x="6300703" y="1615571"/>
            <a:ext cx="5363972" cy="3996385"/>
          </a:xfrm>
          <a:prstGeom prst="rect">
            <a:avLst/>
          </a:prstGeom>
        </p:spPr>
      </p:pic>
    </p:spTree>
    <p:extLst>
      <p:ext uri="{BB962C8B-B14F-4D97-AF65-F5344CB8AC3E}">
        <p14:creationId xmlns:p14="http://schemas.microsoft.com/office/powerpoint/2010/main" val="789210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descr="無用PPT原创模板，未经授权禁止商用&#10;关注公众号【無用PPT】获取更多模板&#10;联系微信：wuyppt">
            <a:extLst>
              <a:ext uri="{FF2B5EF4-FFF2-40B4-BE49-F238E27FC236}">
                <a16:creationId xmlns:a16="http://schemas.microsoft.com/office/drawing/2014/main" id="{B85964A9-BDB7-489A-AD2F-7808449516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54864" y="2277385"/>
            <a:ext cx="5955297" cy="2230206"/>
          </a:xfrm>
          <a:prstGeom prst="rect">
            <a:avLst/>
          </a:prstGeom>
        </p:spPr>
      </p:pic>
      <p:sp>
        <p:nvSpPr>
          <p:cNvPr id="10" name="文本框 9" descr="無用PPT原创模板，未经授权禁止商用&#10;关注公众号【無用PPT】获取更多模板&#10;联系微信：wuyppt">
            <a:extLst>
              <a:ext uri="{FF2B5EF4-FFF2-40B4-BE49-F238E27FC236}">
                <a16:creationId xmlns:a16="http://schemas.microsoft.com/office/drawing/2014/main" id="{EF5D3B4E-73C1-4329-87FC-24409AAFA451}"/>
              </a:ext>
            </a:extLst>
          </p:cNvPr>
          <p:cNvSpPr txBox="1"/>
          <p:nvPr/>
        </p:nvSpPr>
        <p:spPr>
          <a:xfrm>
            <a:off x="7753129" y="2644632"/>
            <a:ext cx="1810125" cy="3770263"/>
          </a:xfrm>
          <a:prstGeom prst="rect">
            <a:avLst/>
          </a:prstGeom>
          <a:noFill/>
        </p:spPr>
        <p:txBody>
          <a:bodyPr wrap="square">
            <a:spAutoFit/>
          </a:bodyPr>
          <a:lstStyle/>
          <a:p>
            <a:r>
              <a:rPr lang="en-US" altLang="zh-CN" sz="23900" dirty="0">
                <a:solidFill>
                  <a:srgbClr val="002FA7"/>
                </a:solidFill>
                <a:latin typeface="Bogam" pitchFamily="2" charset="0"/>
              </a:rPr>
              <a:t>4</a:t>
            </a:r>
          </a:p>
        </p:txBody>
      </p:sp>
      <p:sp>
        <p:nvSpPr>
          <p:cNvPr id="17" name="矩形 16" descr="無用PPT原创模板，未经授权禁止商用&#10;关注公众号【無用PPT】获取更多模板&#10;联系微信：wuyppt">
            <a:extLst>
              <a:ext uri="{FF2B5EF4-FFF2-40B4-BE49-F238E27FC236}">
                <a16:creationId xmlns:a16="http://schemas.microsoft.com/office/drawing/2014/main" id="{892DA966-ED1D-4BFA-9553-15467B558126}"/>
              </a:ext>
            </a:extLst>
          </p:cNvPr>
          <p:cNvSpPr/>
          <p:nvPr/>
        </p:nvSpPr>
        <p:spPr>
          <a:xfrm>
            <a:off x="1225030" y="5156529"/>
            <a:ext cx="2582951" cy="307777"/>
          </a:xfrm>
          <a:prstGeom prst="rect">
            <a:avLst/>
          </a:prstGeom>
        </p:spPr>
        <p:txBody>
          <a:bodyPr wrap="none">
            <a:spAutoFit/>
          </a:bodyPr>
          <a:lstStyle/>
          <a:p>
            <a:r>
              <a:rPr lang="en-US" altLang="zh-CN" sz="1400" dirty="0">
                <a:solidFill>
                  <a:srgbClr val="002FA7"/>
                </a:solidFill>
                <a:latin typeface="思源黑体 Heavy" panose="020B0A00000000000000" pitchFamily="34" charset="-122"/>
                <a:ea typeface="思源黑体 Heavy" panose="020B0A00000000000000" pitchFamily="34" charset="-122"/>
                <a:cs typeface="Open Sans" charset="0"/>
              </a:rPr>
              <a:t>Rich Content Presentation</a:t>
            </a:r>
            <a:endParaRPr lang="zh-CN" altLang="en-US" sz="1400" dirty="0">
              <a:solidFill>
                <a:srgbClr val="002FA7"/>
              </a:solidFill>
              <a:latin typeface="思源黑体 Heavy" panose="020B0A00000000000000" pitchFamily="34" charset="-122"/>
              <a:ea typeface="思源黑体 Heavy" panose="020B0A00000000000000" pitchFamily="34" charset="-122"/>
              <a:cs typeface="Open Sans" charset="0"/>
            </a:endParaRPr>
          </a:p>
        </p:txBody>
      </p:sp>
      <p:sp>
        <p:nvSpPr>
          <p:cNvPr id="18" name="文本框 17" descr="無用PPT原创模板，未经授权禁止商用&#10;关注公众号【無用PPT】获取更多模板&#10;联系微信：wuyppt">
            <a:extLst>
              <a:ext uri="{FF2B5EF4-FFF2-40B4-BE49-F238E27FC236}">
                <a16:creationId xmlns:a16="http://schemas.microsoft.com/office/drawing/2014/main" id="{D75264F9-EAAC-4588-8399-691DFBD99500}"/>
              </a:ext>
            </a:extLst>
          </p:cNvPr>
          <p:cNvSpPr txBox="1"/>
          <p:nvPr/>
        </p:nvSpPr>
        <p:spPr>
          <a:xfrm>
            <a:off x="1225030" y="5495083"/>
            <a:ext cx="2621256" cy="307777"/>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altLang="zh-CN" sz="1400" dirty="0">
                <a:solidFill>
                  <a:srgbClr val="002FA7"/>
                </a:solidFill>
                <a:latin typeface="思源黑体 Heavy" panose="020B0A00000000000000" pitchFamily="34" charset="-122"/>
                <a:ea typeface="思源黑体 Heavy" panose="020B0A00000000000000" pitchFamily="34" charset="-122"/>
                <a:cs typeface="Open Sans" charset="0"/>
              </a:rPr>
              <a:t>Flexible creative ideas</a:t>
            </a:r>
            <a:endParaRPr lang="zh-CN" altLang="en-US" sz="1400" dirty="0">
              <a:solidFill>
                <a:srgbClr val="002FA7"/>
              </a:solidFill>
              <a:latin typeface="思源黑体 Heavy" panose="020B0A00000000000000" pitchFamily="34" charset="-122"/>
              <a:ea typeface="思源黑体 Heavy" panose="020B0A00000000000000" pitchFamily="34" charset="-122"/>
              <a:cs typeface="Open Sans" charset="0"/>
            </a:endParaRPr>
          </a:p>
        </p:txBody>
      </p:sp>
      <p:sp>
        <p:nvSpPr>
          <p:cNvPr id="30" name="矩形 29" descr="無用PPT原创模板，未经授权禁止商用&#10;关注公众号【無用PPT】获取更多模板&#10;联系微信：wuyppt">
            <a:extLst>
              <a:ext uri="{FF2B5EF4-FFF2-40B4-BE49-F238E27FC236}">
                <a16:creationId xmlns:a16="http://schemas.microsoft.com/office/drawing/2014/main" id="{03791F15-C3EB-47A0-8BF9-DD80BC794C8C}"/>
              </a:ext>
            </a:extLst>
          </p:cNvPr>
          <p:cNvSpPr/>
          <p:nvPr/>
        </p:nvSpPr>
        <p:spPr>
          <a:xfrm rot="5400000">
            <a:off x="9879267" y="1798434"/>
            <a:ext cx="2870420" cy="261595"/>
          </a:xfrm>
          <a:prstGeom prst="rect">
            <a:avLst/>
          </a:prstGeom>
        </p:spPr>
        <p:txBody>
          <a:bodyPr wrap="square">
            <a:spAutoFit/>
          </a:bodyPr>
          <a:lstStyle/>
          <a:p>
            <a:r>
              <a:rPr lang="en-US" altLang="zh-CN" sz="1100" spc="600" dirty="0">
                <a:solidFill>
                  <a:srgbClr val="002FA7"/>
                </a:solidFill>
                <a:latin typeface="思源黑体 Heavy" panose="020B0A00000000000000" pitchFamily="34" charset="-122"/>
                <a:ea typeface="思源黑体 Heavy" panose="020B0A00000000000000" pitchFamily="34" charset="-122"/>
                <a:cs typeface="Open Sans" charset="0"/>
              </a:rPr>
              <a:t>DESIGN BY WUYONG</a:t>
            </a:r>
            <a:endParaRPr lang="zh-CN" altLang="en-US" sz="1100" spc="600" dirty="0">
              <a:solidFill>
                <a:srgbClr val="002FA7"/>
              </a:solidFill>
              <a:latin typeface="思源黑体 Heavy" panose="020B0A00000000000000" pitchFamily="34" charset="-122"/>
              <a:ea typeface="思源黑体 Heavy" panose="020B0A00000000000000" pitchFamily="34" charset="-122"/>
              <a:cs typeface="Open Sans" charset="0"/>
            </a:endParaRPr>
          </a:p>
        </p:txBody>
      </p:sp>
      <p:sp>
        <p:nvSpPr>
          <p:cNvPr id="31" name="椭圆 30" descr="無用PPT原创模板，未经授权禁止商用&#10;关注公众号【無用PPT】获取更多模板&#10;联系微信：wuyppt">
            <a:extLst>
              <a:ext uri="{FF2B5EF4-FFF2-40B4-BE49-F238E27FC236}">
                <a16:creationId xmlns:a16="http://schemas.microsoft.com/office/drawing/2014/main" id="{792BF967-B1BE-4BFD-B42E-2E0E2D984D75}"/>
              </a:ext>
            </a:extLst>
          </p:cNvPr>
          <p:cNvSpPr/>
          <p:nvPr/>
        </p:nvSpPr>
        <p:spPr>
          <a:xfrm>
            <a:off x="395016" y="5237298"/>
            <a:ext cx="177016" cy="177016"/>
          </a:xfrm>
          <a:prstGeom prst="ellipse">
            <a:avLst/>
          </a:prstGeom>
          <a:ln w="88900" cap="rnd">
            <a:solidFill>
              <a:srgbClr val="002FA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mc:AlternateContent xmlns:mc="http://schemas.openxmlformats.org/markup-compatibility/2006">
        <mc:Choice xmlns:am3d="http://schemas.microsoft.com/office/drawing/2017/model3d" Requires="am3d">
          <p:graphicFrame>
            <p:nvGraphicFramePr>
              <p:cNvPr id="13" name="3D 模型 12" descr="無用PPT原创模板，未经授权禁止商用&#10;关注公众号【無用PPT】获取更多模板&#10;联系微信：wuyppt">
                <a:extLst>
                  <a:ext uri="{FF2B5EF4-FFF2-40B4-BE49-F238E27FC236}">
                    <a16:creationId xmlns:a16="http://schemas.microsoft.com/office/drawing/2014/main" id="{31954B24-DDD5-45CD-BC8C-7D102ADFD613}"/>
                  </a:ext>
                </a:extLst>
              </p:cNvPr>
              <p:cNvGraphicFramePr>
                <a:graphicFrameLocks noChangeAspect="1"/>
              </p:cNvGraphicFramePr>
              <p:nvPr/>
            </p:nvGraphicFramePr>
            <p:xfrm flipH="1">
              <a:off x="4699875" y="1121138"/>
              <a:ext cx="2865276" cy="4464501"/>
            </p:xfrm>
            <a:graphic>
              <a:graphicData uri="http://schemas.microsoft.com/office/drawing/2017/model3d">
                <am3d:model3d r:embed="rId4">
                  <am3d:spPr>
                    <a:xfrm flipH="1">
                      <a:off x="0" y="0"/>
                      <a:ext cx="2865276" cy="4464501"/>
                    </a:xfrm>
                    <a:prstGeom prst="rect">
                      <a:avLst/>
                    </a:prstGeom>
                  </am3d:spPr>
                  <am3d:camera>
                    <am3d:pos x="0" y="0" z="64246690"/>
                    <am3d:up dx="0" dy="36000000" dz="0"/>
                    <am3d:lookAt x="0" y="0" z="0"/>
                    <am3d:perspective fov="2700000"/>
                  </am3d:camera>
                  <am3d:trans>
                    <am3d:meterPerModelUnit n="285446" d="1000000"/>
                    <am3d:preTrans dx="-51888659" dy="-25516899" dz="1081"/>
                    <am3d:scale>
                      <am3d:sx n="1000000" d="1000000"/>
                      <am3d:sy n="1000000" d="1000000"/>
                      <am3d:sz n="1000000" d="1000000"/>
                    </am3d:scale>
                    <am3d:rot ax="-44482" ay="274867" az="-3556"/>
                    <am3d:postTrans dx="0" dy="0" dz="0"/>
                  </am3d:trans>
                  <am3d:raster rName="Office3DRenderer" rVer="16.0.8326">
                    <am3d:blip r:embed="rId5"/>
                  </am3d:raster>
                  <am3d:objViewport viewportSz="589237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模型 12" descr="無用PPT原创模板，未经授权禁止商用&#10;关注公众号【無用PPT】获取更多模板&#10;联系微信：wuyppt">
                <a:extLst>
                  <a:ext uri="{FF2B5EF4-FFF2-40B4-BE49-F238E27FC236}">
                    <a16:creationId xmlns:a16="http://schemas.microsoft.com/office/drawing/2014/main" id="{31954B24-DDD5-45CD-BC8C-7D102ADFD613}"/>
                  </a:ext>
                </a:extLst>
              </p:cNvPr>
              <p:cNvPicPr>
                <a:picLocks noGrp="1" noRot="1" noChangeAspect="1" noMove="1" noResize="1" noEditPoints="1" noAdjustHandles="1" noChangeArrowheads="1" noChangeShapeType="1" noCrop="1"/>
              </p:cNvPicPr>
              <p:nvPr/>
            </p:nvPicPr>
            <p:blipFill>
              <a:blip r:embed="rId5"/>
              <a:stretch>
                <a:fillRect/>
              </a:stretch>
            </p:blipFill>
            <p:spPr>
              <a:xfrm flipH="1">
                <a:off x="4699875" y="1121138"/>
                <a:ext cx="2865276" cy="4464501"/>
              </a:xfrm>
              <a:prstGeom prst="rect">
                <a:avLst/>
              </a:prstGeom>
            </p:spPr>
          </p:pic>
        </mc:Fallback>
      </mc:AlternateContent>
      <p:sp>
        <p:nvSpPr>
          <p:cNvPr id="12" name="文本框 11" descr="無用PPT原创模板，未经授权禁止商用&#10;关注公众号【無用PPT】获取更多模板&#10;联系微信：wuyppt">
            <a:extLst>
              <a:ext uri="{FF2B5EF4-FFF2-40B4-BE49-F238E27FC236}">
                <a16:creationId xmlns:a16="http://schemas.microsoft.com/office/drawing/2014/main" id="{708E5C5E-7123-4FF2-8EEE-B6C94E78DF2B}"/>
              </a:ext>
            </a:extLst>
          </p:cNvPr>
          <p:cNvSpPr txBox="1"/>
          <p:nvPr/>
        </p:nvSpPr>
        <p:spPr>
          <a:xfrm>
            <a:off x="1468569" y="1393694"/>
            <a:ext cx="6096582" cy="1569660"/>
          </a:xfrm>
          <a:prstGeom prst="rect">
            <a:avLst/>
          </a:prstGeom>
          <a:noFill/>
        </p:spPr>
        <p:txBody>
          <a:bodyPr wrap="square">
            <a:spAutoFit/>
          </a:bodyPr>
          <a:lstStyle/>
          <a:p>
            <a:r>
              <a:rPr lang="en-US" altLang="zh-CN" sz="9600" dirty="0">
                <a:ln w="12700">
                  <a:solidFill>
                    <a:srgbClr val="002FA7"/>
                  </a:solidFill>
                </a:ln>
                <a:solidFill>
                  <a:schemeClr val="bg1">
                    <a:lumMod val="95000"/>
                  </a:schemeClr>
                </a:solidFill>
                <a:effectLst>
                  <a:outerShdw dist="38100" dir="2700000" sx="102000" sy="102000" algn="tl" rotWithShape="0">
                    <a:srgbClr val="002FA7"/>
                  </a:outerShdw>
                </a:effectLst>
                <a:latin typeface="Bogam" pitchFamily="2" charset="0"/>
              </a:rPr>
              <a:t>Conclusion</a:t>
            </a:r>
          </a:p>
        </p:txBody>
      </p:sp>
    </p:spTree>
    <p:extLst>
      <p:ext uri="{BB962C8B-B14F-4D97-AF65-F5344CB8AC3E}">
        <p14:creationId xmlns:p14="http://schemas.microsoft.com/office/powerpoint/2010/main" val="1753249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mph" presetSubtype="128" repeatCount="indefinite" accel="20000" decel="20000" fill="hold" nodeType="withEffect">
                                  <p:stCondLst>
                                    <p:cond delay="0"/>
                                  </p:stCondLst>
                                  <p:endCondLst>
                                    <p:cond evt="onNext" delay="0">
                                      <p:tgtEl>
                                        <p:sldTgt/>
                                      </p:tgtEl>
                                    </p:cond>
                                  </p:endCondLst>
                                  <p:childTnLst>
                                    <p:anim calcmode="lin" valueType="num">
                                      <p:cBhvr additive="sum">
                                        <p:cTn id="6" dur="10000" fill="hold"/>
                                        <p:tgtEl>
                                          <p:spTgt spid="13"/>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descr="無用PPT原创模板，未经授权禁止商用&#10;关注公众号【無用PPT】获取更多模板&#10;联系微信：wuyppt">
            <a:extLst>
              <a:ext uri="{FF2B5EF4-FFF2-40B4-BE49-F238E27FC236}">
                <a16:creationId xmlns:a16="http://schemas.microsoft.com/office/drawing/2014/main" id="{FAF516F0-EA98-4CE6-BBE6-942A46B766D1}"/>
              </a:ext>
            </a:extLst>
          </p:cNvPr>
          <p:cNvSpPr/>
          <p:nvPr/>
        </p:nvSpPr>
        <p:spPr>
          <a:xfrm>
            <a:off x="9815494" y="546476"/>
            <a:ext cx="1333125" cy="1333125"/>
          </a:xfrm>
          <a:prstGeom prst="rect">
            <a:avLst/>
          </a:prstGeom>
          <a:solidFill>
            <a:srgbClr val="002FA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descr="無用PPT原创模板，未经授权禁止商用&#10;关注公众号【無用PPT】获取更多模板&#10;联系微信：wuyppt">
            <a:extLst>
              <a:ext uri="{FF2B5EF4-FFF2-40B4-BE49-F238E27FC236}">
                <a16:creationId xmlns:a16="http://schemas.microsoft.com/office/drawing/2014/main" id="{EF5D3B4E-73C1-4329-87FC-24409AAFA451}"/>
              </a:ext>
            </a:extLst>
          </p:cNvPr>
          <p:cNvSpPr txBox="1"/>
          <p:nvPr/>
        </p:nvSpPr>
        <p:spPr>
          <a:xfrm>
            <a:off x="876688" y="4562587"/>
            <a:ext cx="9899874" cy="1569660"/>
          </a:xfrm>
          <a:prstGeom prst="rect">
            <a:avLst/>
          </a:prstGeom>
          <a:noFill/>
        </p:spPr>
        <p:txBody>
          <a:bodyPr wrap="square">
            <a:spAutoFit/>
          </a:bodyPr>
          <a:lstStyle/>
          <a:p>
            <a:r>
              <a:rPr lang="en-US" altLang="zh-CN" sz="9600" dirty="0">
                <a:ln w="12700">
                  <a:solidFill>
                    <a:srgbClr val="002FA7"/>
                  </a:solidFill>
                </a:ln>
                <a:solidFill>
                  <a:schemeClr val="bg1">
                    <a:lumMod val="95000"/>
                  </a:schemeClr>
                </a:solidFill>
                <a:effectLst>
                  <a:outerShdw dist="38100" dir="2700000" sx="102000" sy="102000" algn="tl" rotWithShape="0">
                    <a:srgbClr val="002FA7"/>
                  </a:outerShdw>
                </a:effectLst>
                <a:latin typeface="Bogam" pitchFamily="2" charset="0"/>
              </a:rPr>
              <a:t>crucial conclusion</a:t>
            </a:r>
          </a:p>
        </p:txBody>
      </p:sp>
      <p:sp>
        <p:nvSpPr>
          <p:cNvPr id="31" name="椭圆 30" descr="無用PPT原创模板，未经授权禁止商用&#10;关注公众号【無用PPT】获取更多模板&#10;联系微信：wuyppt">
            <a:extLst>
              <a:ext uri="{FF2B5EF4-FFF2-40B4-BE49-F238E27FC236}">
                <a16:creationId xmlns:a16="http://schemas.microsoft.com/office/drawing/2014/main" id="{792BF967-B1BE-4BFD-B42E-2E0E2D984D75}"/>
              </a:ext>
            </a:extLst>
          </p:cNvPr>
          <p:cNvSpPr/>
          <p:nvPr/>
        </p:nvSpPr>
        <p:spPr>
          <a:xfrm>
            <a:off x="10840976" y="5594369"/>
            <a:ext cx="177016" cy="177016"/>
          </a:xfrm>
          <a:prstGeom prst="ellipse">
            <a:avLst/>
          </a:prstGeom>
          <a:ln w="88900" cap="rnd">
            <a:solidFill>
              <a:srgbClr val="002FA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pic>
        <p:nvPicPr>
          <p:cNvPr id="3" name="图片 2" descr="無用PPT原创模板，未经授权禁止商用&#10;关注公众号【無用PPT】获取更多模板&#10;联系微信：wuyppt">
            <a:extLst>
              <a:ext uri="{FF2B5EF4-FFF2-40B4-BE49-F238E27FC236}">
                <a16:creationId xmlns:a16="http://schemas.microsoft.com/office/drawing/2014/main" id="{77DEFA3E-A471-48B4-ABC6-2FF84E9B870F}"/>
              </a:ext>
            </a:extLst>
          </p:cNvPr>
          <p:cNvPicPr>
            <a:picLocks noChangeAspect="1"/>
          </p:cNvPicPr>
          <p:nvPr/>
        </p:nvPicPr>
        <p:blipFill rotWithShape="1">
          <a:blip r:embed="rId2"/>
          <a:srcRect l="5543" r="5543"/>
          <a:stretch/>
        </p:blipFill>
        <p:spPr>
          <a:xfrm>
            <a:off x="8289623" y="546475"/>
            <a:ext cx="1333126" cy="1333126"/>
          </a:xfrm>
          <a:prstGeom prst="rect">
            <a:avLst/>
          </a:prstGeom>
        </p:spPr>
      </p:pic>
      <p:sp>
        <p:nvSpPr>
          <p:cNvPr id="7" name="矩形 6" descr="無用PPT原创模板，未经授权禁止商用&#10;关注公众号【無用PPT】获取更多模板&#10;联系微信：wuyppt">
            <a:extLst>
              <a:ext uri="{FF2B5EF4-FFF2-40B4-BE49-F238E27FC236}">
                <a16:creationId xmlns:a16="http://schemas.microsoft.com/office/drawing/2014/main" id="{BA2019A4-E8DD-48E7-B6B7-B3744850DDA6}"/>
              </a:ext>
            </a:extLst>
          </p:cNvPr>
          <p:cNvSpPr/>
          <p:nvPr/>
        </p:nvSpPr>
        <p:spPr>
          <a:xfrm>
            <a:off x="6763754" y="546476"/>
            <a:ext cx="1333125" cy="1333125"/>
          </a:xfrm>
          <a:prstGeom prst="rect">
            <a:avLst/>
          </a:prstGeom>
          <a:solidFill>
            <a:schemeClr val="bg1">
              <a:lumMod val="95000"/>
            </a:schemeClr>
          </a:solidFill>
          <a:ln w="19050">
            <a:solidFill>
              <a:srgbClr val="002FA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rgbClr val="002FA7"/>
              </a:solidFill>
              <a:latin typeface="思源黑体 Heavy" panose="020B0A00000000000000" pitchFamily="34" charset="-122"/>
              <a:ea typeface="思源黑体 Heavy" panose="020B0A00000000000000" pitchFamily="34" charset="-122"/>
              <a:cs typeface="Open Sans" charset="0"/>
            </a:endParaRPr>
          </a:p>
        </p:txBody>
      </p:sp>
      <p:sp>
        <p:nvSpPr>
          <p:cNvPr id="8" name="Freeform 58" descr="無用PPT原创模板，未经授权禁止商用&#10;关注公众号【無用PPT】获取更多模板&#10;联系微信：wuyppt">
            <a:extLst>
              <a:ext uri="{FF2B5EF4-FFF2-40B4-BE49-F238E27FC236}">
                <a16:creationId xmlns:a16="http://schemas.microsoft.com/office/drawing/2014/main" id="{360C03CB-371C-45CB-91AE-E452A7FC4693}"/>
              </a:ext>
            </a:extLst>
          </p:cNvPr>
          <p:cNvSpPr>
            <a:spLocks/>
          </p:cNvSpPr>
          <p:nvPr/>
        </p:nvSpPr>
        <p:spPr bwMode="auto">
          <a:xfrm>
            <a:off x="7235053" y="1026506"/>
            <a:ext cx="390525" cy="373063"/>
          </a:xfrm>
          <a:custGeom>
            <a:avLst/>
            <a:gdLst>
              <a:gd name="T0" fmla="*/ 102 w 104"/>
              <a:gd name="T1" fmla="*/ 41 h 99"/>
              <a:gd name="T2" fmla="*/ 79 w 104"/>
              <a:gd name="T3" fmla="*/ 63 h 99"/>
              <a:gd name="T4" fmla="*/ 85 w 104"/>
              <a:gd name="T5" fmla="*/ 94 h 99"/>
              <a:gd name="T6" fmla="*/ 85 w 104"/>
              <a:gd name="T7" fmla="*/ 96 h 99"/>
              <a:gd name="T8" fmla="*/ 82 w 104"/>
              <a:gd name="T9" fmla="*/ 99 h 99"/>
              <a:gd name="T10" fmla="*/ 80 w 104"/>
              <a:gd name="T11" fmla="*/ 98 h 99"/>
              <a:gd name="T12" fmla="*/ 52 w 104"/>
              <a:gd name="T13" fmla="*/ 83 h 99"/>
              <a:gd name="T14" fmla="*/ 24 w 104"/>
              <a:gd name="T15" fmla="*/ 98 h 99"/>
              <a:gd name="T16" fmla="*/ 21 w 104"/>
              <a:gd name="T17" fmla="*/ 99 h 99"/>
              <a:gd name="T18" fmla="*/ 18 w 104"/>
              <a:gd name="T19" fmla="*/ 96 h 99"/>
              <a:gd name="T20" fmla="*/ 19 w 104"/>
              <a:gd name="T21" fmla="*/ 94 h 99"/>
              <a:gd name="T22" fmla="*/ 24 w 104"/>
              <a:gd name="T23" fmla="*/ 63 h 99"/>
              <a:gd name="T24" fmla="*/ 1 w 104"/>
              <a:gd name="T25" fmla="*/ 41 h 99"/>
              <a:gd name="T26" fmla="*/ 0 w 104"/>
              <a:gd name="T27" fmla="*/ 38 h 99"/>
              <a:gd name="T28" fmla="*/ 3 w 104"/>
              <a:gd name="T29" fmla="*/ 35 h 99"/>
              <a:gd name="T30" fmla="*/ 34 w 104"/>
              <a:gd name="T31" fmla="*/ 31 h 99"/>
              <a:gd name="T32" fmla="*/ 49 w 104"/>
              <a:gd name="T33" fmla="*/ 2 h 99"/>
              <a:gd name="T34" fmla="*/ 52 w 104"/>
              <a:gd name="T35" fmla="*/ 0 h 99"/>
              <a:gd name="T36" fmla="*/ 55 w 104"/>
              <a:gd name="T37" fmla="*/ 2 h 99"/>
              <a:gd name="T38" fmla="*/ 69 w 104"/>
              <a:gd name="T39" fmla="*/ 31 h 99"/>
              <a:gd name="T40" fmla="*/ 100 w 104"/>
              <a:gd name="T41" fmla="*/ 35 h 99"/>
              <a:gd name="T42" fmla="*/ 104 w 104"/>
              <a:gd name="T43" fmla="*/ 38 h 99"/>
              <a:gd name="T44" fmla="*/ 102 w 104"/>
              <a:gd name="T45" fmla="*/ 4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 h="99">
                <a:moveTo>
                  <a:pt x="102" y="41"/>
                </a:moveTo>
                <a:cubicBezTo>
                  <a:pt x="79" y="63"/>
                  <a:pt x="79" y="63"/>
                  <a:pt x="79" y="63"/>
                </a:cubicBezTo>
                <a:cubicBezTo>
                  <a:pt x="85" y="94"/>
                  <a:pt x="85" y="94"/>
                  <a:pt x="85" y="94"/>
                </a:cubicBezTo>
                <a:cubicBezTo>
                  <a:pt x="85" y="95"/>
                  <a:pt x="85" y="95"/>
                  <a:pt x="85" y="96"/>
                </a:cubicBezTo>
                <a:cubicBezTo>
                  <a:pt x="85" y="97"/>
                  <a:pt x="84" y="99"/>
                  <a:pt x="82" y="99"/>
                </a:cubicBezTo>
                <a:cubicBezTo>
                  <a:pt x="81" y="99"/>
                  <a:pt x="80" y="98"/>
                  <a:pt x="80" y="98"/>
                </a:cubicBezTo>
                <a:cubicBezTo>
                  <a:pt x="52" y="83"/>
                  <a:pt x="52" y="83"/>
                  <a:pt x="52" y="83"/>
                </a:cubicBezTo>
                <a:cubicBezTo>
                  <a:pt x="24" y="98"/>
                  <a:pt x="24" y="98"/>
                  <a:pt x="24" y="98"/>
                </a:cubicBezTo>
                <a:cubicBezTo>
                  <a:pt x="23" y="98"/>
                  <a:pt x="22" y="99"/>
                  <a:pt x="21" y="99"/>
                </a:cubicBezTo>
                <a:cubicBezTo>
                  <a:pt x="19" y="99"/>
                  <a:pt x="18" y="97"/>
                  <a:pt x="18" y="96"/>
                </a:cubicBezTo>
                <a:cubicBezTo>
                  <a:pt x="18" y="95"/>
                  <a:pt x="18" y="95"/>
                  <a:pt x="19" y="94"/>
                </a:cubicBezTo>
                <a:cubicBezTo>
                  <a:pt x="24" y="63"/>
                  <a:pt x="24" y="63"/>
                  <a:pt x="24" y="63"/>
                </a:cubicBezTo>
                <a:cubicBezTo>
                  <a:pt x="1" y="41"/>
                  <a:pt x="1" y="41"/>
                  <a:pt x="1" y="41"/>
                </a:cubicBezTo>
                <a:cubicBezTo>
                  <a:pt x="0" y="40"/>
                  <a:pt x="0" y="39"/>
                  <a:pt x="0" y="38"/>
                </a:cubicBezTo>
                <a:cubicBezTo>
                  <a:pt x="0" y="36"/>
                  <a:pt x="2" y="35"/>
                  <a:pt x="3" y="35"/>
                </a:cubicBezTo>
                <a:cubicBezTo>
                  <a:pt x="34" y="31"/>
                  <a:pt x="34" y="31"/>
                  <a:pt x="34" y="31"/>
                </a:cubicBezTo>
                <a:cubicBezTo>
                  <a:pt x="49" y="2"/>
                  <a:pt x="49" y="2"/>
                  <a:pt x="49" y="2"/>
                </a:cubicBezTo>
                <a:cubicBezTo>
                  <a:pt x="49" y="1"/>
                  <a:pt x="50" y="0"/>
                  <a:pt x="52" y="0"/>
                </a:cubicBezTo>
                <a:cubicBezTo>
                  <a:pt x="53" y="0"/>
                  <a:pt x="54" y="1"/>
                  <a:pt x="55" y="2"/>
                </a:cubicBezTo>
                <a:cubicBezTo>
                  <a:pt x="69" y="31"/>
                  <a:pt x="69" y="31"/>
                  <a:pt x="69" y="31"/>
                </a:cubicBezTo>
                <a:cubicBezTo>
                  <a:pt x="100" y="35"/>
                  <a:pt x="100" y="35"/>
                  <a:pt x="100" y="35"/>
                </a:cubicBezTo>
                <a:cubicBezTo>
                  <a:pt x="102" y="35"/>
                  <a:pt x="104" y="36"/>
                  <a:pt x="104" y="38"/>
                </a:cubicBezTo>
                <a:cubicBezTo>
                  <a:pt x="104" y="39"/>
                  <a:pt x="103" y="40"/>
                  <a:pt x="102" y="41"/>
                </a:cubicBezTo>
                <a:close/>
              </a:path>
            </a:pathLst>
          </a:custGeom>
          <a:solidFill>
            <a:srgbClr val="002FA7"/>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59" descr="無用PPT原创模板，未经授权禁止商用&#10;关注公众号【無用PPT】获取更多模板&#10;联系微信：wuyppt">
            <a:extLst>
              <a:ext uri="{FF2B5EF4-FFF2-40B4-BE49-F238E27FC236}">
                <a16:creationId xmlns:a16="http://schemas.microsoft.com/office/drawing/2014/main" id="{0DF067B8-9505-497C-A050-5B2F1B1073C5}"/>
              </a:ext>
            </a:extLst>
          </p:cNvPr>
          <p:cNvSpPr>
            <a:spLocks noEditPoints="1"/>
          </p:cNvSpPr>
          <p:nvPr/>
        </p:nvSpPr>
        <p:spPr bwMode="auto">
          <a:xfrm>
            <a:off x="10289174" y="1026505"/>
            <a:ext cx="385763" cy="373063"/>
          </a:xfrm>
          <a:custGeom>
            <a:avLst/>
            <a:gdLst>
              <a:gd name="T0" fmla="*/ 102 w 103"/>
              <a:gd name="T1" fmla="*/ 41 h 99"/>
              <a:gd name="T2" fmla="*/ 79 w 103"/>
              <a:gd name="T3" fmla="*/ 63 h 99"/>
              <a:gd name="T4" fmla="*/ 85 w 103"/>
              <a:gd name="T5" fmla="*/ 94 h 99"/>
              <a:gd name="T6" fmla="*/ 85 w 103"/>
              <a:gd name="T7" fmla="*/ 96 h 99"/>
              <a:gd name="T8" fmla="*/ 82 w 103"/>
              <a:gd name="T9" fmla="*/ 99 h 99"/>
              <a:gd name="T10" fmla="*/ 80 w 103"/>
              <a:gd name="T11" fmla="*/ 98 h 99"/>
              <a:gd name="T12" fmla="*/ 52 w 103"/>
              <a:gd name="T13" fmla="*/ 83 h 99"/>
              <a:gd name="T14" fmla="*/ 24 w 103"/>
              <a:gd name="T15" fmla="*/ 98 h 99"/>
              <a:gd name="T16" fmla="*/ 21 w 103"/>
              <a:gd name="T17" fmla="*/ 99 h 99"/>
              <a:gd name="T18" fmla="*/ 18 w 103"/>
              <a:gd name="T19" fmla="*/ 96 h 99"/>
              <a:gd name="T20" fmla="*/ 19 w 103"/>
              <a:gd name="T21" fmla="*/ 94 h 99"/>
              <a:gd name="T22" fmla="*/ 24 w 103"/>
              <a:gd name="T23" fmla="*/ 63 h 99"/>
              <a:gd name="T24" fmla="*/ 1 w 103"/>
              <a:gd name="T25" fmla="*/ 41 h 99"/>
              <a:gd name="T26" fmla="*/ 0 w 103"/>
              <a:gd name="T27" fmla="*/ 38 h 99"/>
              <a:gd name="T28" fmla="*/ 3 w 103"/>
              <a:gd name="T29" fmla="*/ 35 h 99"/>
              <a:gd name="T30" fmla="*/ 34 w 103"/>
              <a:gd name="T31" fmla="*/ 31 h 99"/>
              <a:gd name="T32" fmla="*/ 48 w 103"/>
              <a:gd name="T33" fmla="*/ 2 h 99"/>
              <a:gd name="T34" fmla="*/ 52 w 103"/>
              <a:gd name="T35" fmla="*/ 0 h 99"/>
              <a:gd name="T36" fmla="*/ 55 w 103"/>
              <a:gd name="T37" fmla="*/ 2 h 99"/>
              <a:gd name="T38" fmla="*/ 69 w 103"/>
              <a:gd name="T39" fmla="*/ 31 h 99"/>
              <a:gd name="T40" fmla="*/ 100 w 103"/>
              <a:gd name="T41" fmla="*/ 35 h 99"/>
              <a:gd name="T42" fmla="*/ 103 w 103"/>
              <a:gd name="T43" fmla="*/ 38 h 99"/>
              <a:gd name="T44" fmla="*/ 102 w 103"/>
              <a:gd name="T45" fmla="*/ 41 h 99"/>
              <a:gd name="T46" fmla="*/ 90 w 103"/>
              <a:gd name="T47" fmla="*/ 42 h 99"/>
              <a:gd name="T48" fmla="*/ 63 w 103"/>
              <a:gd name="T49" fmla="*/ 38 h 99"/>
              <a:gd name="T50" fmla="*/ 52 w 103"/>
              <a:gd name="T51" fmla="*/ 14 h 99"/>
              <a:gd name="T52" fmla="*/ 40 w 103"/>
              <a:gd name="T53" fmla="*/ 38 h 99"/>
              <a:gd name="T54" fmla="*/ 13 w 103"/>
              <a:gd name="T55" fmla="*/ 42 h 99"/>
              <a:gd name="T56" fmla="*/ 33 w 103"/>
              <a:gd name="T57" fmla="*/ 60 h 99"/>
              <a:gd name="T58" fmla="*/ 28 w 103"/>
              <a:gd name="T59" fmla="*/ 87 h 99"/>
              <a:gd name="T60" fmla="*/ 52 w 103"/>
              <a:gd name="T61" fmla="*/ 74 h 99"/>
              <a:gd name="T62" fmla="*/ 75 w 103"/>
              <a:gd name="T63" fmla="*/ 87 h 99"/>
              <a:gd name="T64" fmla="*/ 71 w 103"/>
              <a:gd name="T65" fmla="*/ 60 h 99"/>
              <a:gd name="T66" fmla="*/ 90 w 103"/>
              <a:gd name="T67" fmla="*/ 4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3" h="99">
                <a:moveTo>
                  <a:pt x="102" y="41"/>
                </a:moveTo>
                <a:cubicBezTo>
                  <a:pt x="79" y="63"/>
                  <a:pt x="79" y="63"/>
                  <a:pt x="79" y="63"/>
                </a:cubicBezTo>
                <a:cubicBezTo>
                  <a:pt x="85" y="94"/>
                  <a:pt x="85" y="94"/>
                  <a:pt x="85" y="94"/>
                </a:cubicBezTo>
                <a:cubicBezTo>
                  <a:pt x="85" y="95"/>
                  <a:pt x="85" y="95"/>
                  <a:pt x="85" y="96"/>
                </a:cubicBezTo>
                <a:cubicBezTo>
                  <a:pt x="85" y="97"/>
                  <a:pt x="84" y="99"/>
                  <a:pt x="82" y="99"/>
                </a:cubicBezTo>
                <a:cubicBezTo>
                  <a:pt x="81" y="99"/>
                  <a:pt x="80" y="98"/>
                  <a:pt x="80" y="98"/>
                </a:cubicBezTo>
                <a:cubicBezTo>
                  <a:pt x="52" y="83"/>
                  <a:pt x="52" y="83"/>
                  <a:pt x="52" y="83"/>
                </a:cubicBezTo>
                <a:cubicBezTo>
                  <a:pt x="24" y="98"/>
                  <a:pt x="24" y="98"/>
                  <a:pt x="24" y="98"/>
                </a:cubicBezTo>
                <a:cubicBezTo>
                  <a:pt x="23" y="98"/>
                  <a:pt x="22" y="99"/>
                  <a:pt x="21" y="99"/>
                </a:cubicBezTo>
                <a:cubicBezTo>
                  <a:pt x="19" y="99"/>
                  <a:pt x="18" y="97"/>
                  <a:pt x="18" y="96"/>
                </a:cubicBezTo>
                <a:cubicBezTo>
                  <a:pt x="18" y="95"/>
                  <a:pt x="18" y="95"/>
                  <a:pt x="19" y="94"/>
                </a:cubicBezTo>
                <a:cubicBezTo>
                  <a:pt x="24" y="63"/>
                  <a:pt x="24" y="63"/>
                  <a:pt x="24" y="63"/>
                </a:cubicBezTo>
                <a:cubicBezTo>
                  <a:pt x="1" y="41"/>
                  <a:pt x="1" y="41"/>
                  <a:pt x="1" y="41"/>
                </a:cubicBezTo>
                <a:cubicBezTo>
                  <a:pt x="0" y="40"/>
                  <a:pt x="0" y="39"/>
                  <a:pt x="0" y="38"/>
                </a:cubicBezTo>
                <a:cubicBezTo>
                  <a:pt x="0" y="36"/>
                  <a:pt x="2" y="35"/>
                  <a:pt x="3" y="35"/>
                </a:cubicBezTo>
                <a:cubicBezTo>
                  <a:pt x="34" y="31"/>
                  <a:pt x="34" y="31"/>
                  <a:pt x="34" y="31"/>
                </a:cubicBezTo>
                <a:cubicBezTo>
                  <a:pt x="48" y="2"/>
                  <a:pt x="48" y="2"/>
                  <a:pt x="48" y="2"/>
                </a:cubicBezTo>
                <a:cubicBezTo>
                  <a:pt x="49" y="1"/>
                  <a:pt x="50" y="0"/>
                  <a:pt x="52" y="0"/>
                </a:cubicBezTo>
                <a:cubicBezTo>
                  <a:pt x="53" y="0"/>
                  <a:pt x="54" y="1"/>
                  <a:pt x="55" y="2"/>
                </a:cubicBezTo>
                <a:cubicBezTo>
                  <a:pt x="69" y="31"/>
                  <a:pt x="69" y="31"/>
                  <a:pt x="69" y="31"/>
                </a:cubicBezTo>
                <a:cubicBezTo>
                  <a:pt x="100" y="35"/>
                  <a:pt x="100" y="35"/>
                  <a:pt x="100" y="35"/>
                </a:cubicBezTo>
                <a:cubicBezTo>
                  <a:pt x="101" y="35"/>
                  <a:pt x="103" y="36"/>
                  <a:pt x="103" y="38"/>
                </a:cubicBezTo>
                <a:cubicBezTo>
                  <a:pt x="103" y="39"/>
                  <a:pt x="103" y="40"/>
                  <a:pt x="102" y="41"/>
                </a:cubicBezTo>
                <a:close/>
                <a:moveTo>
                  <a:pt x="90" y="42"/>
                </a:moveTo>
                <a:cubicBezTo>
                  <a:pt x="63" y="38"/>
                  <a:pt x="63" y="38"/>
                  <a:pt x="63" y="38"/>
                </a:cubicBezTo>
                <a:cubicBezTo>
                  <a:pt x="52" y="14"/>
                  <a:pt x="52" y="14"/>
                  <a:pt x="52" y="14"/>
                </a:cubicBezTo>
                <a:cubicBezTo>
                  <a:pt x="40" y="38"/>
                  <a:pt x="40" y="38"/>
                  <a:pt x="40" y="38"/>
                </a:cubicBezTo>
                <a:cubicBezTo>
                  <a:pt x="13" y="42"/>
                  <a:pt x="13" y="42"/>
                  <a:pt x="13" y="42"/>
                </a:cubicBezTo>
                <a:cubicBezTo>
                  <a:pt x="33" y="60"/>
                  <a:pt x="33" y="60"/>
                  <a:pt x="33" y="60"/>
                </a:cubicBezTo>
                <a:cubicBezTo>
                  <a:pt x="28" y="87"/>
                  <a:pt x="28" y="87"/>
                  <a:pt x="28" y="87"/>
                </a:cubicBezTo>
                <a:cubicBezTo>
                  <a:pt x="52" y="74"/>
                  <a:pt x="52" y="74"/>
                  <a:pt x="52" y="74"/>
                </a:cubicBezTo>
                <a:cubicBezTo>
                  <a:pt x="75" y="87"/>
                  <a:pt x="75" y="87"/>
                  <a:pt x="75" y="87"/>
                </a:cubicBezTo>
                <a:cubicBezTo>
                  <a:pt x="71" y="60"/>
                  <a:pt x="71" y="60"/>
                  <a:pt x="71" y="60"/>
                </a:cubicBezTo>
                <a:lnTo>
                  <a:pt x="90" y="42"/>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文本框 10" descr="無用PPT原创模板，未经授权禁止商用&#10;关注公众号【無用PPT】获取更多模板&#10;联系微信：wuyppt">
            <a:extLst>
              <a:ext uri="{FF2B5EF4-FFF2-40B4-BE49-F238E27FC236}">
                <a16:creationId xmlns:a16="http://schemas.microsoft.com/office/drawing/2014/main" id="{113586B9-E292-4749-B8C1-A64900785EA9}"/>
              </a:ext>
            </a:extLst>
          </p:cNvPr>
          <p:cNvSpPr txBox="1"/>
          <p:nvPr/>
        </p:nvSpPr>
        <p:spPr>
          <a:xfrm>
            <a:off x="8719097" y="748114"/>
            <a:ext cx="474178" cy="923330"/>
          </a:xfrm>
          <a:prstGeom prst="rect">
            <a:avLst/>
          </a:prstGeom>
          <a:noFill/>
        </p:spPr>
        <p:txBody>
          <a:bodyPr wrap="square">
            <a:spAutoFit/>
          </a:bodyPr>
          <a:lstStyle/>
          <a:p>
            <a:pPr algn="ctr"/>
            <a:r>
              <a:rPr lang="en-US" altLang="zh-CN" sz="5400" dirty="0">
                <a:ln w="12700">
                  <a:solidFill>
                    <a:srgbClr val="002FA7"/>
                  </a:solidFill>
                </a:ln>
                <a:solidFill>
                  <a:schemeClr val="bg1">
                    <a:lumMod val="95000"/>
                  </a:schemeClr>
                </a:solidFill>
                <a:effectLst>
                  <a:outerShdw dist="38100" dir="2700000" sx="102000" sy="102000" algn="tl" rotWithShape="0">
                    <a:srgbClr val="002FA7"/>
                  </a:outerShdw>
                </a:effectLst>
                <a:latin typeface="Bogam" pitchFamily="2" charset="0"/>
              </a:rPr>
              <a:t>/</a:t>
            </a:r>
          </a:p>
        </p:txBody>
      </p:sp>
      <p:grpSp>
        <p:nvGrpSpPr>
          <p:cNvPr id="4" name="组合 3" descr="無用PPT原创模板，未经授权禁止商用&#10;关注公众号【無用PPT】获取更多模板&#10;联系微信：wuyppt">
            <a:extLst>
              <a:ext uri="{FF2B5EF4-FFF2-40B4-BE49-F238E27FC236}">
                <a16:creationId xmlns:a16="http://schemas.microsoft.com/office/drawing/2014/main" id="{BCF8B801-868C-40E1-9DC4-D7F57D4BEDE8}"/>
              </a:ext>
            </a:extLst>
          </p:cNvPr>
          <p:cNvGrpSpPr/>
          <p:nvPr/>
        </p:nvGrpSpPr>
        <p:grpSpPr>
          <a:xfrm>
            <a:off x="776765" y="961907"/>
            <a:ext cx="7416486" cy="1582992"/>
            <a:chOff x="824524" y="878307"/>
            <a:chExt cx="7416486" cy="1582992"/>
          </a:xfrm>
        </p:grpSpPr>
        <p:sp>
          <p:nvSpPr>
            <p:cNvPr id="12" name="文本框 11">
              <a:extLst>
                <a:ext uri="{FF2B5EF4-FFF2-40B4-BE49-F238E27FC236}">
                  <a16:creationId xmlns:a16="http://schemas.microsoft.com/office/drawing/2014/main" id="{B081A903-97C5-4781-A742-B0AE61D72362}"/>
                </a:ext>
              </a:extLst>
            </p:cNvPr>
            <p:cNvSpPr txBox="1"/>
            <p:nvPr/>
          </p:nvSpPr>
          <p:spPr>
            <a:xfrm>
              <a:off x="876688" y="1293607"/>
              <a:ext cx="4830638" cy="1167692"/>
            </a:xfrm>
            <a:prstGeom prst="rect">
              <a:avLst/>
            </a:prstGeom>
            <a:noFill/>
          </p:spPr>
          <p:txBody>
            <a:bodyPr wrap="square">
              <a:spAutoFit/>
            </a:bodyPr>
            <a:lstStyle/>
            <a:p>
              <a:pPr algn="just">
                <a:lnSpc>
                  <a:spcPct val="150000"/>
                </a:lnSpc>
              </a:pPr>
              <a:r>
                <a:rPr lang="en-US" altLang="zh-CN" sz="1200" dirty="0">
                  <a:solidFill>
                    <a:srgbClr val="002FA7">
                      <a:alpha val="80000"/>
                    </a:srgbClr>
                  </a:solidFill>
                  <a:latin typeface="思源黑体 CN Bold" panose="020B0800000000000000" pitchFamily="34" charset="-122"/>
                  <a:ea typeface="思源黑体 CN Bold" panose="020B0800000000000000" pitchFamily="34" charset="-122"/>
                </a:rPr>
                <a:t>By the SEIRD model, we can know that the Daily Turn Positive Rate is about 1/7, the Daily Recover Rate is about 1/10, and wearing masks can greatly reduce the Infection factor by up to 10 and 100 times.</a:t>
              </a:r>
            </a:p>
          </p:txBody>
        </p:sp>
        <p:sp>
          <p:nvSpPr>
            <p:cNvPr id="13" name="文本框 12" descr="無用PPT原创模板，未经授权禁止商用&#10;关注公众号【無用PPT】获取更多模板&#10;联系微信：wuyppt">
              <a:extLst>
                <a:ext uri="{FF2B5EF4-FFF2-40B4-BE49-F238E27FC236}">
                  <a16:creationId xmlns:a16="http://schemas.microsoft.com/office/drawing/2014/main" id="{72737013-174C-4C9F-8C8D-CE33848B5F56}"/>
                </a:ext>
              </a:extLst>
            </p:cNvPr>
            <p:cNvSpPr txBox="1"/>
            <p:nvPr/>
          </p:nvSpPr>
          <p:spPr>
            <a:xfrm>
              <a:off x="824524" y="878307"/>
              <a:ext cx="7416486" cy="461665"/>
            </a:xfrm>
            <a:prstGeom prst="rect">
              <a:avLst/>
            </a:prstGeom>
            <a:noFill/>
          </p:spPr>
          <p:txBody>
            <a:bodyPr wrap="square">
              <a:spAutoFit/>
            </a:bodyPr>
            <a:lstStyle/>
            <a:p>
              <a:r>
                <a:rPr lang="en-US" altLang="zh-CN" sz="2400" dirty="0">
                  <a:solidFill>
                    <a:srgbClr val="002FA7">
                      <a:alpha val="80000"/>
                    </a:srgbClr>
                  </a:solidFill>
                  <a:latin typeface="思源黑体 CN Bold" panose="020B0800000000000000" pitchFamily="34" charset="-122"/>
                  <a:ea typeface="思源黑体 CN Bold" panose="020B0800000000000000" pitchFamily="34" charset="-122"/>
                </a:rPr>
                <a:t>Daily Turn Positive and Recover Rate</a:t>
              </a:r>
              <a:endParaRPr lang="en-US" altLang="zh-CN" sz="2400" dirty="0">
                <a:solidFill>
                  <a:srgbClr val="002FA7"/>
                </a:solidFill>
                <a:latin typeface="Bogam" pitchFamily="2" charset="0"/>
              </a:endParaRPr>
            </a:p>
          </p:txBody>
        </p:sp>
      </p:grpSp>
      <p:grpSp>
        <p:nvGrpSpPr>
          <p:cNvPr id="14" name="组合 13" descr="無用PPT原创模板，未经授权禁止商用&#10;关注公众号【無用PPT】获取更多模板&#10;联系微信：wuyppt">
            <a:extLst>
              <a:ext uri="{FF2B5EF4-FFF2-40B4-BE49-F238E27FC236}">
                <a16:creationId xmlns:a16="http://schemas.microsoft.com/office/drawing/2014/main" id="{5CAB56A7-A234-4FDA-8088-DA6D864DF943}"/>
              </a:ext>
            </a:extLst>
          </p:cNvPr>
          <p:cNvGrpSpPr/>
          <p:nvPr/>
        </p:nvGrpSpPr>
        <p:grpSpPr>
          <a:xfrm>
            <a:off x="876688" y="2813160"/>
            <a:ext cx="6651163" cy="1976561"/>
            <a:chOff x="876688" y="765263"/>
            <a:chExt cx="6651163" cy="1976561"/>
          </a:xfrm>
        </p:grpSpPr>
        <p:sp>
          <p:nvSpPr>
            <p:cNvPr id="15" name="文本框 14">
              <a:extLst>
                <a:ext uri="{FF2B5EF4-FFF2-40B4-BE49-F238E27FC236}">
                  <a16:creationId xmlns:a16="http://schemas.microsoft.com/office/drawing/2014/main" id="{F99C4BC5-DAD1-4B89-AC15-311F7CA258C1}"/>
                </a:ext>
              </a:extLst>
            </p:cNvPr>
            <p:cNvSpPr txBox="1"/>
            <p:nvPr/>
          </p:nvSpPr>
          <p:spPr>
            <a:xfrm>
              <a:off x="876688" y="1293607"/>
              <a:ext cx="4830638" cy="1448217"/>
            </a:xfrm>
            <a:prstGeom prst="rect">
              <a:avLst/>
            </a:prstGeom>
            <a:noFill/>
          </p:spPr>
          <p:txBody>
            <a:bodyPr wrap="square">
              <a:spAutoFit/>
            </a:bodyPr>
            <a:lstStyle/>
            <a:p>
              <a:pPr algn="just">
                <a:lnSpc>
                  <a:spcPct val="150000"/>
                </a:lnSpc>
              </a:pPr>
              <a:r>
                <a:rPr lang="en-US" altLang="zh-CN" sz="1200" dirty="0">
                  <a:solidFill>
                    <a:srgbClr val="002FA7">
                      <a:alpha val="80000"/>
                    </a:srgbClr>
                  </a:solidFill>
                  <a:latin typeface="思源黑体 CN Bold" panose="020B0800000000000000" pitchFamily="34" charset="-122"/>
                  <a:ea typeface="思源黑体 CN Bold" panose="020B0800000000000000" pitchFamily="34" charset="-122"/>
                </a:rPr>
                <a:t>Although the total number of positive infections in Pudong New Area is the highest in the city, the infection rate is not very prominent due to the large number of adults in the area.</a:t>
              </a:r>
              <a:r>
                <a:rPr lang="zh-CN" altLang="en-US" sz="1200" dirty="0">
                  <a:solidFill>
                    <a:srgbClr val="002FA7">
                      <a:alpha val="80000"/>
                    </a:srgbClr>
                  </a:solidFill>
                  <a:latin typeface="思源黑体 CN Bold" panose="020B0800000000000000" pitchFamily="34" charset="-122"/>
                  <a:ea typeface="思源黑体 CN Bold" panose="020B0800000000000000" pitchFamily="34" charset="-122"/>
                </a:rPr>
                <a:t> </a:t>
              </a:r>
              <a:r>
                <a:rPr lang="en-US" altLang="zh-CN" sz="1200" dirty="0">
                  <a:solidFill>
                    <a:srgbClr val="002FA7">
                      <a:alpha val="80000"/>
                    </a:srgbClr>
                  </a:solidFill>
                  <a:latin typeface="思源黑体 CN Bold" panose="020B0800000000000000" pitchFamily="34" charset="-122"/>
                  <a:ea typeface="思源黑体 CN Bold" panose="020B0800000000000000" pitchFamily="34" charset="-122"/>
                </a:rPr>
                <a:t>But by visualization, we know Pudong New Area performed worst during this epidemic.</a:t>
              </a:r>
              <a:endParaRPr lang="zh-CN" altLang="en-US" sz="1200" dirty="0"/>
            </a:p>
          </p:txBody>
        </p:sp>
        <p:sp>
          <p:nvSpPr>
            <p:cNvPr id="16" name="文本框 15" descr="無用PPT原创模板，未经授权禁止商用&#10;关注公众号【無用PPT】获取更多模板&#10;联系微信：wuyppt">
              <a:extLst>
                <a:ext uri="{FF2B5EF4-FFF2-40B4-BE49-F238E27FC236}">
                  <a16:creationId xmlns:a16="http://schemas.microsoft.com/office/drawing/2014/main" id="{C41292F5-E9BD-43FC-ACF2-45CF64EE5348}"/>
                </a:ext>
              </a:extLst>
            </p:cNvPr>
            <p:cNvSpPr txBox="1"/>
            <p:nvPr/>
          </p:nvSpPr>
          <p:spPr>
            <a:xfrm>
              <a:off x="876688" y="765263"/>
              <a:ext cx="6651163" cy="523220"/>
            </a:xfrm>
            <a:prstGeom prst="rect">
              <a:avLst/>
            </a:prstGeom>
            <a:noFill/>
          </p:spPr>
          <p:txBody>
            <a:bodyPr wrap="square">
              <a:spAutoFit/>
            </a:bodyPr>
            <a:lstStyle/>
            <a:p>
              <a:r>
                <a:rPr lang="en-US" altLang="zh-CN" sz="2800" dirty="0">
                  <a:solidFill>
                    <a:srgbClr val="002FA7"/>
                  </a:solidFill>
                  <a:latin typeface="Bogam" pitchFamily="2" charset="0"/>
                </a:rPr>
                <a:t>Most Positive Infections</a:t>
              </a:r>
            </a:p>
          </p:txBody>
        </p:sp>
      </p:grpSp>
      <p:grpSp>
        <p:nvGrpSpPr>
          <p:cNvPr id="17" name="组合 16" descr="無用PPT原创模板，未经授权禁止商用&#10;关注公众号【無用PPT】获取更多模板&#10;联系微信：wuyppt">
            <a:extLst>
              <a:ext uri="{FF2B5EF4-FFF2-40B4-BE49-F238E27FC236}">
                <a16:creationId xmlns:a16="http://schemas.microsoft.com/office/drawing/2014/main" id="{41ADBBFF-F0ED-439D-99E8-379A671A60FC}"/>
              </a:ext>
            </a:extLst>
          </p:cNvPr>
          <p:cNvGrpSpPr/>
          <p:nvPr/>
        </p:nvGrpSpPr>
        <p:grpSpPr>
          <a:xfrm>
            <a:off x="6280500" y="2902514"/>
            <a:ext cx="5521640" cy="1333209"/>
            <a:chOff x="876688" y="854617"/>
            <a:chExt cx="5521640" cy="1333209"/>
          </a:xfrm>
        </p:grpSpPr>
        <p:sp>
          <p:nvSpPr>
            <p:cNvPr id="18" name="文本框 17">
              <a:extLst>
                <a:ext uri="{FF2B5EF4-FFF2-40B4-BE49-F238E27FC236}">
                  <a16:creationId xmlns:a16="http://schemas.microsoft.com/office/drawing/2014/main" id="{DA26AEE4-4B2E-45C5-8EAD-2C289747AE45}"/>
                </a:ext>
              </a:extLst>
            </p:cNvPr>
            <p:cNvSpPr txBox="1"/>
            <p:nvPr/>
          </p:nvSpPr>
          <p:spPr>
            <a:xfrm>
              <a:off x="876688" y="1293607"/>
              <a:ext cx="4830638" cy="894219"/>
            </a:xfrm>
            <a:prstGeom prst="rect">
              <a:avLst/>
            </a:prstGeom>
            <a:noFill/>
          </p:spPr>
          <p:txBody>
            <a:bodyPr wrap="square">
              <a:spAutoFit/>
            </a:bodyPr>
            <a:lstStyle/>
            <a:p>
              <a:pPr algn="just">
                <a:lnSpc>
                  <a:spcPct val="150000"/>
                </a:lnSpc>
              </a:pPr>
              <a:r>
                <a:rPr lang="en-US" altLang="zh-CN" sz="1200" dirty="0">
                  <a:solidFill>
                    <a:srgbClr val="002FA7">
                      <a:alpha val="80000"/>
                    </a:srgbClr>
                  </a:solidFill>
                  <a:latin typeface="思源黑体 CN Bold" panose="020B0800000000000000" pitchFamily="34" charset="-122"/>
                  <a:ea typeface="思源黑体 CN Bold" panose="020B0800000000000000" pitchFamily="34" charset="-122"/>
                </a:rPr>
                <a:t>The average infection rate in Shanghai was 2.60 percent. Six districts were above average and 10 were below average, indicating that the epidemic was not evenly distributed.</a:t>
              </a:r>
              <a:endParaRPr lang="zh-CN" altLang="en-US" sz="1200" dirty="0"/>
            </a:p>
          </p:txBody>
        </p:sp>
        <p:sp>
          <p:nvSpPr>
            <p:cNvPr id="19" name="文本框 18" descr="無用PPT原创模板，未经授权禁止商用&#10;关注公众号【無用PPT】获取更多模板&#10;联系微信：wuyppt">
              <a:extLst>
                <a:ext uri="{FF2B5EF4-FFF2-40B4-BE49-F238E27FC236}">
                  <a16:creationId xmlns:a16="http://schemas.microsoft.com/office/drawing/2014/main" id="{6B10F144-FF4D-48F5-8787-6BB6DC936DF4}"/>
                </a:ext>
              </a:extLst>
            </p:cNvPr>
            <p:cNvSpPr txBox="1"/>
            <p:nvPr/>
          </p:nvSpPr>
          <p:spPr>
            <a:xfrm>
              <a:off x="876688" y="854617"/>
              <a:ext cx="5521640" cy="461665"/>
            </a:xfrm>
            <a:prstGeom prst="rect">
              <a:avLst/>
            </a:prstGeom>
            <a:noFill/>
          </p:spPr>
          <p:txBody>
            <a:bodyPr wrap="square">
              <a:spAutoFit/>
            </a:bodyPr>
            <a:lstStyle/>
            <a:p>
              <a:r>
                <a:rPr lang="en-US" altLang="zh-CN" sz="2400" dirty="0">
                  <a:solidFill>
                    <a:srgbClr val="002FA7">
                      <a:alpha val="80000"/>
                    </a:srgbClr>
                  </a:solidFill>
                  <a:latin typeface="思源黑体 CN Bold" panose="020B0800000000000000" pitchFamily="34" charset="-122"/>
                  <a:ea typeface="思源黑体 CN Bold" panose="020B0800000000000000" pitchFamily="34" charset="-122"/>
                </a:rPr>
                <a:t>average infection rate</a:t>
              </a:r>
              <a:endParaRPr lang="en-US" altLang="zh-CN" sz="2400" dirty="0">
                <a:solidFill>
                  <a:srgbClr val="002FA7"/>
                </a:solidFill>
                <a:latin typeface="Bogam" pitchFamily="2" charset="0"/>
              </a:endParaRPr>
            </a:p>
          </p:txBody>
        </p:sp>
      </p:grpSp>
      <p:sp>
        <p:nvSpPr>
          <p:cNvPr id="20" name="立方体 19" descr="無用PPT原创模板，未经授权禁止商用&#10;关注公众号【無用PPT】获取更多模板&#10;联系微信：wuyppt">
            <a:extLst>
              <a:ext uri="{FF2B5EF4-FFF2-40B4-BE49-F238E27FC236}">
                <a16:creationId xmlns:a16="http://schemas.microsoft.com/office/drawing/2014/main" id="{DF68685F-C365-4882-AEC8-258C576A6695}"/>
              </a:ext>
            </a:extLst>
          </p:cNvPr>
          <p:cNvSpPr/>
          <p:nvPr/>
        </p:nvSpPr>
        <p:spPr>
          <a:xfrm>
            <a:off x="10776562" y="2289458"/>
            <a:ext cx="334576" cy="334576"/>
          </a:xfrm>
          <a:prstGeom prst="cube">
            <a:avLst/>
          </a:prstGeom>
          <a:ln w="19050" cap="rnd">
            <a:solidFill>
              <a:srgbClr val="002FA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Tree>
    <p:extLst>
      <p:ext uri="{BB962C8B-B14F-4D97-AF65-F5344CB8AC3E}">
        <p14:creationId xmlns:p14="http://schemas.microsoft.com/office/powerpoint/2010/main" val="3467614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descr="無用PPT原创模板，未经授权禁止商用&#10;关注公众号【無用PPT】获取更多模板&#10;联系微信：wuyppt">
            <a:extLst>
              <a:ext uri="{FF2B5EF4-FFF2-40B4-BE49-F238E27FC236}">
                <a16:creationId xmlns:a16="http://schemas.microsoft.com/office/drawing/2014/main" id="{B85964A9-BDB7-489A-AD2F-7808449516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54864" y="2277385"/>
            <a:ext cx="5955297" cy="2230206"/>
          </a:xfrm>
          <a:prstGeom prst="rect">
            <a:avLst/>
          </a:prstGeom>
        </p:spPr>
      </p:pic>
      <p:sp>
        <p:nvSpPr>
          <p:cNvPr id="12" name="文本框 11" descr="無用PPT原创模板，未经授权禁止商用&#10;关注公众号【無用PPT】获取更多模板&#10;联系微信：wuyppt">
            <a:extLst>
              <a:ext uri="{FF2B5EF4-FFF2-40B4-BE49-F238E27FC236}">
                <a16:creationId xmlns:a16="http://schemas.microsoft.com/office/drawing/2014/main" id="{708E5C5E-7123-4FF2-8EEE-B6C94E78DF2B}"/>
              </a:ext>
            </a:extLst>
          </p:cNvPr>
          <p:cNvSpPr txBox="1"/>
          <p:nvPr/>
        </p:nvSpPr>
        <p:spPr>
          <a:xfrm>
            <a:off x="3163794" y="892764"/>
            <a:ext cx="4675027" cy="1862048"/>
          </a:xfrm>
          <a:prstGeom prst="rect">
            <a:avLst/>
          </a:prstGeom>
          <a:noFill/>
        </p:spPr>
        <p:txBody>
          <a:bodyPr wrap="square">
            <a:spAutoFit/>
          </a:bodyPr>
          <a:lstStyle/>
          <a:p>
            <a:r>
              <a:rPr lang="en-US" altLang="zh-CN" sz="11500" dirty="0">
                <a:solidFill>
                  <a:srgbClr val="002FA7"/>
                </a:solidFill>
                <a:latin typeface="Bogam" pitchFamily="2" charset="0"/>
              </a:rPr>
              <a:t>Thanks</a:t>
            </a:r>
          </a:p>
        </p:txBody>
      </p:sp>
      <p:sp>
        <p:nvSpPr>
          <p:cNvPr id="30" name="矩形 29" descr="無用PPT原创模板，未经授权禁止商用&#10;关注公众号【無用PPT】获取更多模板&#10;联系微信：wuyppt">
            <a:extLst>
              <a:ext uri="{FF2B5EF4-FFF2-40B4-BE49-F238E27FC236}">
                <a16:creationId xmlns:a16="http://schemas.microsoft.com/office/drawing/2014/main" id="{03791F15-C3EB-47A0-8BF9-DD80BC794C8C}"/>
              </a:ext>
            </a:extLst>
          </p:cNvPr>
          <p:cNvSpPr/>
          <p:nvPr/>
        </p:nvSpPr>
        <p:spPr>
          <a:xfrm rot="5400000">
            <a:off x="-1029693" y="4593257"/>
            <a:ext cx="2870420" cy="261595"/>
          </a:xfrm>
          <a:prstGeom prst="rect">
            <a:avLst/>
          </a:prstGeom>
        </p:spPr>
        <p:txBody>
          <a:bodyPr wrap="square">
            <a:spAutoFit/>
          </a:bodyPr>
          <a:lstStyle/>
          <a:p>
            <a:r>
              <a:rPr lang="en-US" altLang="zh-CN" sz="1100" spc="600" dirty="0">
                <a:solidFill>
                  <a:srgbClr val="002FA7"/>
                </a:solidFill>
                <a:latin typeface="思源黑体 Heavy" panose="020B0A00000000000000" pitchFamily="34" charset="-122"/>
                <a:ea typeface="思源黑体 Heavy" panose="020B0A00000000000000" pitchFamily="34" charset="-122"/>
                <a:cs typeface="Open Sans" charset="0"/>
              </a:rPr>
              <a:t>DESIGN BY WUYONG</a:t>
            </a:r>
            <a:endParaRPr lang="zh-CN" altLang="en-US" sz="1100" spc="600" dirty="0">
              <a:solidFill>
                <a:srgbClr val="002FA7"/>
              </a:solidFill>
              <a:latin typeface="思源黑体 Heavy" panose="020B0A00000000000000" pitchFamily="34" charset="-122"/>
              <a:ea typeface="思源黑体 Heavy" panose="020B0A00000000000000" pitchFamily="34" charset="-122"/>
              <a:cs typeface="Open Sans" charset="0"/>
            </a:endParaRPr>
          </a:p>
        </p:txBody>
      </p:sp>
      <p:sp>
        <p:nvSpPr>
          <p:cNvPr id="17" name="矩形 16" descr="無用PPT原创模板，未经授权禁止商用&#10;关注公众号【無用PPT】获取更多模板&#10;联系微信：wuyppt">
            <a:extLst>
              <a:ext uri="{FF2B5EF4-FFF2-40B4-BE49-F238E27FC236}">
                <a16:creationId xmlns:a16="http://schemas.microsoft.com/office/drawing/2014/main" id="{892DA966-ED1D-4BFA-9553-15467B558126}"/>
              </a:ext>
            </a:extLst>
          </p:cNvPr>
          <p:cNvSpPr/>
          <p:nvPr/>
        </p:nvSpPr>
        <p:spPr>
          <a:xfrm>
            <a:off x="8943830" y="1095522"/>
            <a:ext cx="2254592" cy="338554"/>
          </a:xfrm>
          <a:prstGeom prst="rect">
            <a:avLst/>
          </a:prstGeom>
        </p:spPr>
        <p:txBody>
          <a:bodyPr wrap="none">
            <a:spAutoFit/>
          </a:bodyPr>
          <a:lstStyle/>
          <a:p>
            <a:pPr algn="r"/>
            <a:r>
              <a:rPr lang="zh-CN" altLang="en-US" sz="1600" dirty="0">
                <a:solidFill>
                  <a:srgbClr val="002FA7"/>
                </a:solidFill>
                <a:latin typeface="思源黑体 Heavy" panose="020B0A00000000000000" pitchFamily="34" charset="-122"/>
                <a:ea typeface="思源黑体 Heavy" panose="020B0A00000000000000" pitchFamily="34" charset="-122"/>
                <a:cs typeface="Open Sans" charset="0"/>
              </a:rPr>
              <a:t>Creator Information</a:t>
            </a:r>
          </a:p>
        </p:txBody>
      </p:sp>
      <p:sp>
        <p:nvSpPr>
          <p:cNvPr id="18" name="文本框 17" descr="無用PPT原创模板，未经授权禁止商用&#10;关注公众号【無用PPT】获取更多模板&#10;联系微信：wuyppt">
            <a:extLst>
              <a:ext uri="{FF2B5EF4-FFF2-40B4-BE49-F238E27FC236}">
                <a16:creationId xmlns:a16="http://schemas.microsoft.com/office/drawing/2014/main" id="{D75264F9-EAAC-4588-8399-691DFBD99500}"/>
              </a:ext>
            </a:extLst>
          </p:cNvPr>
          <p:cNvSpPr txBox="1"/>
          <p:nvPr/>
        </p:nvSpPr>
        <p:spPr>
          <a:xfrm>
            <a:off x="807991" y="5750712"/>
            <a:ext cx="1688475" cy="276999"/>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altLang="zh-CN" sz="1200" dirty="0">
                <a:solidFill>
                  <a:srgbClr val="002FA7"/>
                </a:solidFill>
                <a:latin typeface="思源黑体 Heavy" panose="020B0A00000000000000" pitchFamily="34" charset="-122"/>
                <a:ea typeface="思源黑体 Heavy" panose="020B0A00000000000000" pitchFamily="34" charset="-122"/>
                <a:cs typeface="Open Sans" charset="0"/>
              </a:rPr>
              <a:t>PPT By ©WUYONG</a:t>
            </a:r>
            <a:endParaRPr lang="zh-CN" altLang="en-US" sz="1200" dirty="0">
              <a:solidFill>
                <a:srgbClr val="002FA7"/>
              </a:solidFill>
              <a:latin typeface="思源黑体 Heavy" panose="020B0A00000000000000" pitchFamily="34" charset="-122"/>
              <a:ea typeface="思源黑体 Heavy" panose="020B0A00000000000000" pitchFamily="34" charset="-122"/>
              <a:cs typeface="Open Sans" charset="0"/>
            </a:endParaRPr>
          </a:p>
        </p:txBody>
      </p:sp>
      <p:sp>
        <p:nvSpPr>
          <p:cNvPr id="31" name="椭圆 30" descr="無用PPT原创模板，未经授权禁止商用&#10;关注公众号【無用PPT】获取更多模板&#10;联系微信：wuyppt">
            <a:extLst>
              <a:ext uri="{FF2B5EF4-FFF2-40B4-BE49-F238E27FC236}">
                <a16:creationId xmlns:a16="http://schemas.microsoft.com/office/drawing/2014/main" id="{792BF967-B1BE-4BFD-B42E-2E0E2D984D75}"/>
              </a:ext>
            </a:extLst>
          </p:cNvPr>
          <p:cNvSpPr/>
          <p:nvPr/>
        </p:nvSpPr>
        <p:spPr>
          <a:xfrm>
            <a:off x="10899551" y="562071"/>
            <a:ext cx="177016" cy="177016"/>
          </a:xfrm>
          <a:prstGeom prst="ellipse">
            <a:avLst/>
          </a:prstGeom>
          <a:ln w="88900" cap="rnd">
            <a:solidFill>
              <a:srgbClr val="002FA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mc:AlternateContent xmlns:mc="http://schemas.openxmlformats.org/markup-compatibility/2006">
        <mc:Choice xmlns:am3d="http://schemas.microsoft.com/office/drawing/2017/model3d" Requires="am3d">
          <p:graphicFrame>
            <p:nvGraphicFramePr>
              <p:cNvPr id="11" name="3D 模型 10" descr="無用PPT原创模板，未经授权禁止商用&#10;关注公众号【無用PPT】获取更多模板&#10;联系微信：wuyppt">
                <a:extLst>
                  <a:ext uri="{FF2B5EF4-FFF2-40B4-BE49-F238E27FC236}">
                    <a16:creationId xmlns:a16="http://schemas.microsoft.com/office/drawing/2014/main" id="{9548EC3F-7703-0347-9AED-863CD7920D0E}"/>
                  </a:ext>
                </a:extLst>
              </p:cNvPr>
              <p:cNvGraphicFramePr>
                <a:graphicFrameLocks noChangeAspect="1"/>
              </p:cNvGraphicFramePr>
              <p:nvPr>
                <p:extLst>
                  <p:ext uri="{D42A27DB-BD31-4B8C-83A1-F6EECF244321}">
                    <p14:modId xmlns:p14="http://schemas.microsoft.com/office/powerpoint/2010/main" val="4250503243"/>
                  </p:ext>
                </p:extLst>
              </p:nvPr>
            </p:nvGraphicFramePr>
            <p:xfrm flipH="1">
              <a:off x="6880555" y="1329270"/>
              <a:ext cx="2865276" cy="4464501"/>
            </p:xfrm>
            <a:graphic>
              <a:graphicData uri="http://schemas.microsoft.com/office/drawing/2017/model3d">
                <am3d:model3d r:embed="rId4">
                  <am3d:spPr>
                    <a:xfrm flipH="1">
                      <a:off x="0" y="0"/>
                      <a:ext cx="2865276" cy="4464501"/>
                    </a:xfrm>
                    <a:prstGeom prst="rect">
                      <a:avLst/>
                    </a:prstGeom>
                  </am3d:spPr>
                  <am3d:camera>
                    <am3d:pos x="0" y="0" z="64246690"/>
                    <am3d:up dx="0" dy="36000000" dz="0"/>
                    <am3d:lookAt x="0" y="0" z="0"/>
                    <am3d:perspective fov="2700000"/>
                  </am3d:camera>
                  <am3d:trans>
                    <am3d:meterPerModelUnit n="285446" d="1000000"/>
                    <am3d:preTrans dx="-51888659" dy="-25516899" dz="1081"/>
                    <am3d:scale>
                      <am3d:sx n="1000000" d="1000000"/>
                      <am3d:sy n="1000000" d="1000000"/>
                      <am3d:sz n="1000000" d="1000000"/>
                    </am3d:scale>
                    <am3d:rot ax="-44482" ay="274867" az="-3556"/>
                    <am3d:postTrans dx="0" dy="0" dz="0"/>
                  </am3d:trans>
                  <am3d:raster rName="Office3DRenderer" rVer="16.0.8326">
                    <am3d:blip r:embed="rId5"/>
                  </am3d:raster>
                  <am3d:objViewport viewportSz="589237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模型 10" descr="無用PPT原创模板，未经授权禁止商用&#10;关注公众号【無用PPT】获取更多模板&#10;联系微信：wuyppt">
                <a:extLst>
                  <a:ext uri="{FF2B5EF4-FFF2-40B4-BE49-F238E27FC236}">
                    <a16:creationId xmlns:a16="http://schemas.microsoft.com/office/drawing/2014/main" id="{9548EC3F-7703-0347-9AED-863CD7920D0E}"/>
                  </a:ext>
                </a:extLst>
              </p:cNvPr>
              <p:cNvPicPr>
                <a:picLocks noGrp="1" noRot="1" noChangeAspect="1" noMove="1" noResize="1" noEditPoints="1" noAdjustHandles="1" noChangeArrowheads="1" noChangeShapeType="1" noCrop="1"/>
              </p:cNvPicPr>
              <p:nvPr/>
            </p:nvPicPr>
            <p:blipFill>
              <a:blip r:embed="rId5"/>
              <a:stretch>
                <a:fillRect/>
              </a:stretch>
            </p:blipFill>
            <p:spPr>
              <a:xfrm flipH="1">
                <a:off x="6880555" y="1329270"/>
                <a:ext cx="2865276" cy="4464501"/>
              </a:xfrm>
              <a:prstGeom prst="rect">
                <a:avLst/>
              </a:prstGeom>
            </p:spPr>
          </p:pic>
        </mc:Fallback>
      </mc:AlternateContent>
      <p:sp>
        <p:nvSpPr>
          <p:cNvPr id="10" name="文本框 9" descr="無用PPT原创模板，未经授权禁止商用&#10;关注公众号【無用PPT】获取更多模板&#10;联系微信：wuyppt">
            <a:extLst>
              <a:ext uri="{FF2B5EF4-FFF2-40B4-BE49-F238E27FC236}">
                <a16:creationId xmlns:a16="http://schemas.microsoft.com/office/drawing/2014/main" id="{EF5D3B4E-73C1-4329-87FC-24409AAFA451}"/>
              </a:ext>
            </a:extLst>
          </p:cNvPr>
          <p:cNvSpPr txBox="1"/>
          <p:nvPr/>
        </p:nvSpPr>
        <p:spPr>
          <a:xfrm>
            <a:off x="902190" y="2180848"/>
            <a:ext cx="6590170" cy="2215991"/>
          </a:xfrm>
          <a:prstGeom prst="rect">
            <a:avLst/>
          </a:prstGeom>
          <a:noFill/>
        </p:spPr>
        <p:txBody>
          <a:bodyPr wrap="square">
            <a:spAutoFit/>
          </a:bodyPr>
          <a:lstStyle/>
          <a:p>
            <a:r>
              <a:rPr lang="en-US" altLang="zh-CN" sz="13800" dirty="0">
                <a:ln w="12700">
                  <a:solidFill>
                    <a:srgbClr val="002FA7"/>
                  </a:solidFill>
                </a:ln>
                <a:solidFill>
                  <a:schemeClr val="bg1">
                    <a:lumMod val="95000"/>
                  </a:schemeClr>
                </a:solidFill>
                <a:effectLst>
                  <a:outerShdw dist="38100" dir="2700000" sx="102000" sy="102000" algn="tl" rotWithShape="0">
                    <a:srgbClr val="002FA7"/>
                  </a:outerShdw>
                </a:effectLst>
                <a:latin typeface="Bogam" pitchFamily="2" charset="0"/>
              </a:rPr>
              <a:t>Listening</a:t>
            </a:r>
          </a:p>
        </p:txBody>
      </p:sp>
    </p:spTree>
    <p:extLst>
      <p:ext uri="{BB962C8B-B14F-4D97-AF65-F5344CB8AC3E}">
        <p14:creationId xmlns:p14="http://schemas.microsoft.com/office/powerpoint/2010/main" val="1880616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mph" presetSubtype="128" repeatCount="indefinite" accel="20000" decel="20000" fill="hold" nodeType="withEffect">
                                  <p:stCondLst>
                                    <p:cond delay="0"/>
                                  </p:stCondLst>
                                  <p:endCondLst>
                                    <p:cond evt="onNext" delay="0">
                                      <p:tgtEl>
                                        <p:sldTgt/>
                                      </p:tgtEl>
                                    </p:cond>
                                  </p:endCondLst>
                                  <p:childTnLst>
                                    <p:anim calcmode="lin" valueType="num">
                                      <p:cBhvr additive="sum">
                                        <p:cTn id="6" dur="10000" fill="hold"/>
                                        <p:tgtEl>
                                          <p:spTgt spid="11"/>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descr="無用PPT原创模板，未经授权禁止商用&#10;关注公众号【無用PPT】获取更多模板&#10;联系微信：wuyppt">
            <a:extLst>
              <a:ext uri="{FF2B5EF4-FFF2-40B4-BE49-F238E27FC236}">
                <a16:creationId xmlns:a16="http://schemas.microsoft.com/office/drawing/2014/main" id="{EF5D3B4E-73C1-4329-87FC-24409AAFA451}"/>
              </a:ext>
            </a:extLst>
          </p:cNvPr>
          <p:cNvSpPr txBox="1"/>
          <p:nvPr/>
        </p:nvSpPr>
        <p:spPr>
          <a:xfrm>
            <a:off x="6538684" y="311873"/>
            <a:ext cx="4740341" cy="1569660"/>
          </a:xfrm>
          <a:prstGeom prst="rect">
            <a:avLst/>
          </a:prstGeom>
          <a:noFill/>
        </p:spPr>
        <p:txBody>
          <a:bodyPr wrap="square">
            <a:spAutoFit/>
          </a:bodyPr>
          <a:lstStyle/>
          <a:p>
            <a:r>
              <a:rPr lang="en-US" altLang="zh-CN" sz="9600" dirty="0">
                <a:ln w="12700">
                  <a:solidFill>
                    <a:srgbClr val="002FA7"/>
                  </a:solidFill>
                </a:ln>
                <a:solidFill>
                  <a:schemeClr val="bg1">
                    <a:lumMod val="95000"/>
                  </a:schemeClr>
                </a:solidFill>
                <a:effectLst>
                  <a:outerShdw dist="38100" dir="2700000" sx="102000" sy="102000" algn="tl" rotWithShape="0">
                    <a:srgbClr val="002FA7"/>
                  </a:outerShdw>
                </a:effectLst>
                <a:latin typeface="Bogam" pitchFamily="2" charset="0"/>
              </a:rPr>
              <a:t>Contents</a:t>
            </a:r>
          </a:p>
        </p:txBody>
      </p:sp>
      <p:sp>
        <p:nvSpPr>
          <p:cNvPr id="31" name="椭圆 30" descr="無用PPT原创模板，未经授权禁止商用&#10;关注公众号【無用PPT】获取更多模板&#10;联系微信：wuyppt">
            <a:extLst>
              <a:ext uri="{FF2B5EF4-FFF2-40B4-BE49-F238E27FC236}">
                <a16:creationId xmlns:a16="http://schemas.microsoft.com/office/drawing/2014/main" id="{792BF967-B1BE-4BFD-B42E-2E0E2D984D75}"/>
              </a:ext>
            </a:extLst>
          </p:cNvPr>
          <p:cNvSpPr/>
          <p:nvPr/>
        </p:nvSpPr>
        <p:spPr>
          <a:xfrm>
            <a:off x="395016" y="5616141"/>
            <a:ext cx="177016" cy="177016"/>
          </a:xfrm>
          <a:prstGeom prst="ellipse">
            <a:avLst/>
          </a:prstGeom>
          <a:ln w="88900" cap="rnd">
            <a:solidFill>
              <a:srgbClr val="002FA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nvGrpSpPr>
          <p:cNvPr id="2" name="组合 1" descr="無用PPT原创模板，未经授权禁止商用&#10;关注公众号【無用PPT】获取更多模板&#10;联系微信：wuyppt">
            <a:extLst>
              <a:ext uri="{FF2B5EF4-FFF2-40B4-BE49-F238E27FC236}">
                <a16:creationId xmlns:a16="http://schemas.microsoft.com/office/drawing/2014/main" id="{15281066-A7CA-4B14-BDD5-AF29E5C914F1}"/>
              </a:ext>
            </a:extLst>
          </p:cNvPr>
          <p:cNvGrpSpPr/>
          <p:nvPr/>
        </p:nvGrpSpPr>
        <p:grpSpPr>
          <a:xfrm>
            <a:off x="1693737" y="1626768"/>
            <a:ext cx="4602457" cy="685701"/>
            <a:chOff x="1740287" y="2600593"/>
            <a:chExt cx="4602457" cy="685701"/>
          </a:xfrm>
        </p:grpSpPr>
        <p:sp>
          <p:nvSpPr>
            <p:cNvPr id="17" name="矩形 16" descr="無用PPT原创模板，未经授权禁止商用&#10;关注公众号【無用PPT】获取更多模板&#10;联系微信：wuyppt">
              <a:extLst>
                <a:ext uri="{FF2B5EF4-FFF2-40B4-BE49-F238E27FC236}">
                  <a16:creationId xmlns:a16="http://schemas.microsoft.com/office/drawing/2014/main" id="{892DA966-ED1D-4BFA-9553-15467B558126}"/>
                </a:ext>
              </a:extLst>
            </p:cNvPr>
            <p:cNvSpPr/>
            <p:nvPr/>
          </p:nvSpPr>
          <p:spPr>
            <a:xfrm>
              <a:off x="1740287" y="2600593"/>
              <a:ext cx="3754554" cy="369332"/>
            </a:xfrm>
            <a:prstGeom prst="rect">
              <a:avLst/>
            </a:prstGeom>
          </p:spPr>
          <p:txBody>
            <a:bodyPr wrap="none">
              <a:spAutoFit/>
            </a:bodyPr>
            <a:lstStyle/>
            <a:p>
              <a:pPr marL="285750" indent="-285750">
                <a:buFont typeface="Wingdings" panose="05000000000000000000" pitchFamily="2" charset="2"/>
                <a:buChar char="n"/>
              </a:pPr>
              <a:r>
                <a:rPr lang="en-US" altLang="zh-CN" dirty="0">
                  <a:solidFill>
                    <a:srgbClr val="002FA7"/>
                  </a:solidFill>
                  <a:latin typeface="思源黑体 Heavy" panose="020B0A00000000000000" pitchFamily="34" charset="-122"/>
                  <a:ea typeface="思源黑体 Heavy" panose="020B0A00000000000000" pitchFamily="34" charset="-122"/>
                  <a:cs typeface="Open Sans" charset="0"/>
                </a:rPr>
                <a:t>Data Gathering and Cleaning</a:t>
              </a:r>
            </a:p>
          </p:txBody>
        </p:sp>
        <p:sp>
          <p:nvSpPr>
            <p:cNvPr id="7" name="矩形 6" descr="無用PPT原创模板，未经授权禁止商用&#10;关注公众号【無用PPT】获取更多模板&#10;联系微信：wuyppt">
              <a:extLst>
                <a:ext uri="{FF2B5EF4-FFF2-40B4-BE49-F238E27FC236}">
                  <a16:creationId xmlns:a16="http://schemas.microsoft.com/office/drawing/2014/main" id="{78EAF349-F815-45B6-9E75-EE999EDE511E}"/>
                </a:ext>
              </a:extLst>
            </p:cNvPr>
            <p:cNvSpPr/>
            <p:nvPr/>
          </p:nvSpPr>
          <p:spPr>
            <a:xfrm>
              <a:off x="1776574" y="2969925"/>
              <a:ext cx="4566170" cy="316369"/>
            </a:xfrm>
            <a:prstGeom prst="rect">
              <a:avLst/>
            </a:prstGeom>
          </p:spPr>
          <p:txBody>
            <a:bodyPr wrap="square">
              <a:spAutoFit/>
            </a:bodyPr>
            <a:lstStyle/>
            <a:p>
              <a:pPr algn="just">
                <a:lnSpc>
                  <a:spcPct val="150000"/>
                </a:lnSpc>
              </a:pPr>
              <a:r>
                <a:rPr lang="en" altLang="zh-CN" sz="1100" dirty="0">
                  <a:solidFill>
                    <a:srgbClr val="002FA7">
                      <a:alpha val="80000"/>
                    </a:srgbClr>
                  </a:solidFill>
                  <a:latin typeface="思源黑体 CN Bold" panose="020B0800000000000000" pitchFamily="34" charset="-122"/>
                  <a:ea typeface="思源黑体 CN Bold" panose="020B0800000000000000" pitchFamily="34" charset="-122"/>
                </a:rPr>
                <a:t>Web crawlers</a:t>
              </a:r>
              <a:endParaRPr lang="zh-CN" altLang="en-US" sz="1100" dirty="0">
                <a:solidFill>
                  <a:srgbClr val="002FA7">
                    <a:alpha val="80000"/>
                  </a:srgbClr>
                </a:solidFill>
                <a:latin typeface="思源黑体 CN Bold" panose="020B0800000000000000" pitchFamily="34" charset="-122"/>
                <a:ea typeface="思源黑体 CN Bold" panose="020B0800000000000000" pitchFamily="34" charset="-122"/>
              </a:endParaRPr>
            </a:p>
          </p:txBody>
        </p:sp>
      </p:grpSp>
      <p:grpSp>
        <p:nvGrpSpPr>
          <p:cNvPr id="9" name="组合 8" descr="無用PPT原创模板，未经授权禁止商用&#10;关注公众号【無用PPT】获取更多模板&#10;联系微信：wuyppt">
            <a:extLst>
              <a:ext uri="{FF2B5EF4-FFF2-40B4-BE49-F238E27FC236}">
                <a16:creationId xmlns:a16="http://schemas.microsoft.com/office/drawing/2014/main" id="{2532DD58-F4BA-4049-86A5-BA661A57411F}"/>
              </a:ext>
            </a:extLst>
          </p:cNvPr>
          <p:cNvGrpSpPr/>
          <p:nvPr/>
        </p:nvGrpSpPr>
        <p:grpSpPr>
          <a:xfrm>
            <a:off x="1693737" y="3264226"/>
            <a:ext cx="4602457" cy="942759"/>
            <a:chOff x="1740287" y="2600593"/>
            <a:chExt cx="4602457" cy="942759"/>
          </a:xfrm>
        </p:grpSpPr>
        <p:sp>
          <p:nvSpPr>
            <p:cNvPr id="11" name="矩形 10" descr="無用PPT原创模板，未经授权禁止商用&#10;关注公众号【無用PPT】获取更多模板&#10;联系微信：wuyppt">
              <a:extLst>
                <a:ext uri="{FF2B5EF4-FFF2-40B4-BE49-F238E27FC236}">
                  <a16:creationId xmlns:a16="http://schemas.microsoft.com/office/drawing/2014/main" id="{44A00AA8-3980-41C7-9387-533DCD671D70}"/>
                </a:ext>
              </a:extLst>
            </p:cNvPr>
            <p:cNvSpPr/>
            <p:nvPr/>
          </p:nvSpPr>
          <p:spPr>
            <a:xfrm>
              <a:off x="1740287" y="2600593"/>
              <a:ext cx="1869423" cy="369332"/>
            </a:xfrm>
            <a:prstGeom prst="rect">
              <a:avLst/>
            </a:prstGeom>
          </p:spPr>
          <p:txBody>
            <a:bodyPr wrap="none">
              <a:spAutoFit/>
            </a:bodyPr>
            <a:lstStyle/>
            <a:p>
              <a:pPr marL="285750" indent="-285750">
                <a:buFont typeface="Wingdings" panose="05000000000000000000" pitchFamily="2" charset="2"/>
                <a:buChar char="n"/>
              </a:pPr>
              <a:r>
                <a:rPr lang="en-US" altLang="zh-CN" dirty="0">
                  <a:solidFill>
                    <a:srgbClr val="002FA7"/>
                  </a:solidFill>
                  <a:latin typeface="思源黑体 Heavy" panose="020B0A00000000000000" pitchFamily="34" charset="-122"/>
                  <a:ea typeface="思源黑体 Heavy" panose="020B0A00000000000000" pitchFamily="34" charset="-122"/>
                  <a:cs typeface="Open Sans" charset="0"/>
                </a:rPr>
                <a:t>Visualization</a:t>
              </a:r>
            </a:p>
          </p:txBody>
        </p:sp>
        <p:sp>
          <p:nvSpPr>
            <p:cNvPr id="13" name="矩形 12" descr="無用PPT原创模板，未经授权禁止商用&#10;关注公众号【無用PPT】获取更多模板&#10;联系微信：wuyppt">
              <a:extLst>
                <a:ext uri="{FF2B5EF4-FFF2-40B4-BE49-F238E27FC236}">
                  <a16:creationId xmlns:a16="http://schemas.microsoft.com/office/drawing/2014/main" id="{3FB73FFD-FDC9-4D44-B590-10E6ADDEE838}"/>
                </a:ext>
              </a:extLst>
            </p:cNvPr>
            <p:cNvSpPr/>
            <p:nvPr/>
          </p:nvSpPr>
          <p:spPr>
            <a:xfrm>
              <a:off x="1776574" y="2969925"/>
              <a:ext cx="4566170" cy="573427"/>
            </a:xfrm>
            <a:prstGeom prst="rect">
              <a:avLst/>
            </a:prstGeom>
          </p:spPr>
          <p:txBody>
            <a:bodyPr wrap="square">
              <a:spAutoFit/>
            </a:bodyPr>
            <a:lstStyle/>
            <a:p>
              <a:pPr>
                <a:lnSpc>
                  <a:spcPct val="150000"/>
                </a:lnSpc>
              </a:pPr>
              <a:r>
                <a:rPr lang="en" altLang="zh-CN" sz="1100" dirty="0">
                  <a:solidFill>
                    <a:srgbClr val="002FA7">
                      <a:alpha val="80000"/>
                    </a:srgbClr>
                  </a:solidFill>
                  <a:latin typeface="思源黑体 CN Bold" panose="020B0800000000000000" pitchFamily="34" charset="-122"/>
                  <a:ea typeface="思源黑体 CN Bold" panose="020B0800000000000000" pitchFamily="34" charset="-122"/>
                </a:rPr>
                <a:t>Infection rate of every district</a:t>
              </a:r>
              <a:br>
                <a:rPr lang="en" altLang="zh-CN" sz="1100" dirty="0">
                  <a:solidFill>
                    <a:srgbClr val="002FA7">
                      <a:alpha val="80000"/>
                    </a:srgbClr>
                  </a:solidFill>
                  <a:latin typeface="思源黑体 CN Bold" panose="020B0800000000000000" pitchFamily="34" charset="-122"/>
                  <a:ea typeface="思源黑体 CN Bold" panose="020B0800000000000000" pitchFamily="34" charset="-122"/>
                </a:rPr>
              </a:br>
              <a:r>
                <a:rPr lang="en" altLang="zh-CN" sz="1100" dirty="0">
                  <a:solidFill>
                    <a:srgbClr val="002FA7">
                      <a:alpha val="80000"/>
                    </a:srgbClr>
                  </a:solidFill>
                  <a:latin typeface="思源黑体 CN Bold" panose="020B0800000000000000" pitchFamily="34" charset="-122"/>
                  <a:ea typeface="思源黑体 CN Bold" panose="020B0800000000000000" pitchFamily="34" charset="-122"/>
                </a:rPr>
                <a:t>Infection rate and population density</a:t>
              </a:r>
              <a:endParaRPr lang="zh-CN" altLang="en-US" sz="1100" dirty="0">
                <a:solidFill>
                  <a:srgbClr val="002FA7">
                    <a:alpha val="80000"/>
                  </a:srgbClr>
                </a:solidFill>
                <a:latin typeface="思源黑体 CN Bold" panose="020B0800000000000000" pitchFamily="34" charset="-122"/>
                <a:ea typeface="思源黑体 CN Bold" panose="020B0800000000000000" pitchFamily="34" charset="-122"/>
              </a:endParaRPr>
            </a:p>
          </p:txBody>
        </p:sp>
      </p:grpSp>
      <p:grpSp>
        <p:nvGrpSpPr>
          <p:cNvPr id="14" name="组合 13" descr="無用PPT原创模板，未经授权禁止商用&#10;关注公众号【無用PPT】获取更多模板&#10;联系微信：wuyppt">
            <a:extLst>
              <a:ext uri="{FF2B5EF4-FFF2-40B4-BE49-F238E27FC236}">
                <a16:creationId xmlns:a16="http://schemas.microsoft.com/office/drawing/2014/main" id="{0A1C4236-0B54-40F3-897E-F3C3519685F6}"/>
              </a:ext>
            </a:extLst>
          </p:cNvPr>
          <p:cNvGrpSpPr/>
          <p:nvPr/>
        </p:nvGrpSpPr>
        <p:grpSpPr>
          <a:xfrm>
            <a:off x="4468114" y="2283833"/>
            <a:ext cx="4602457" cy="1193532"/>
            <a:chOff x="1740287" y="2600593"/>
            <a:chExt cx="4602457" cy="1193532"/>
          </a:xfrm>
        </p:grpSpPr>
        <p:sp>
          <p:nvSpPr>
            <p:cNvPr id="15" name="矩形 14" descr="無用PPT原创模板，未经授权禁止商用&#10;关注公众号【無用PPT】获取更多模板&#10;联系微信：wuyppt">
              <a:extLst>
                <a:ext uri="{FF2B5EF4-FFF2-40B4-BE49-F238E27FC236}">
                  <a16:creationId xmlns:a16="http://schemas.microsoft.com/office/drawing/2014/main" id="{E1D8284D-178B-4B23-A11C-7F02E5287542}"/>
                </a:ext>
              </a:extLst>
            </p:cNvPr>
            <p:cNvSpPr/>
            <p:nvPr/>
          </p:nvSpPr>
          <p:spPr>
            <a:xfrm>
              <a:off x="1740287" y="2600593"/>
              <a:ext cx="4039504" cy="369332"/>
            </a:xfrm>
            <a:prstGeom prst="rect">
              <a:avLst/>
            </a:prstGeom>
          </p:spPr>
          <p:txBody>
            <a:bodyPr wrap="none">
              <a:spAutoFit/>
            </a:bodyPr>
            <a:lstStyle/>
            <a:p>
              <a:pPr marL="285750" indent="-285750">
                <a:buFont typeface="Wingdings" panose="05000000000000000000" pitchFamily="2" charset="2"/>
                <a:buChar char="n"/>
              </a:pPr>
              <a:r>
                <a:rPr lang="en-US" altLang="zh-CN" dirty="0">
                  <a:solidFill>
                    <a:srgbClr val="002FA7"/>
                  </a:solidFill>
                  <a:latin typeface="思源黑体 Heavy" panose="020B0A00000000000000" pitchFamily="34" charset="-122"/>
                  <a:ea typeface="思源黑体 Heavy" panose="020B0A00000000000000" pitchFamily="34" charset="-122"/>
                  <a:cs typeface="Open Sans" charset="0"/>
                </a:rPr>
                <a:t>Data Analysis and Interpretation</a:t>
              </a:r>
            </a:p>
          </p:txBody>
        </p:sp>
        <p:sp>
          <p:nvSpPr>
            <p:cNvPr id="16" name="矩形 15" descr="無用PPT原创模板，未经授权禁止商用&#10;关注公众号【無用PPT】获取更多模板&#10;联系微信：wuyppt">
              <a:extLst>
                <a:ext uri="{FF2B5EF4-FFF2-40B4-BE49-F238E27FC236}">
                  <a16:creationId xmlns:a16="http://schemas.microsoft.com/office/drawing/2014/main" id="{A7232461-EC67-4151-A61E-9FBF33DF8087}"/>
                </a:ext>
              </a:extLst>
            </p:cNvPr>
            <p:cNvSpPr/>
            <p:nvPr/>
          </p:nvSpPr>
          <p:spPr>
            <a:xfrm>
              <a:off x="1776574" y="2969925"/>
              <a:ext cx="4566170" cy="824200"/>
            </a:xfrm>
            <a:prstGeom prst="rect">
              <a:avLst/>
            </a:prstGeom>
          </p:spPr>
          <p:txBody>
            <a:bodyPr wrap="square">
              <a:spAutoFit/>
            </a:bodyPr>
            <a:lstStyle/>
            <a:p>
              <a:pPr>
                <a:lnSpc>
                  <a:spcPct val="150000"/>
                </a:lnSpc>
              </a:pPr>
              <a:r>
                <a:rPr lang="en" altLang="zh-CN" sz="1100" dirty="0">
                  <a:solidFill>
                    <a:srgbClr val="002FA7">
                      <a:alpha val="80000"/>
                    </a:srgbClr>
                  </a:solidFill>
                  <a:latin typeface="思源黑体 CN Bold" panose="020B0800000000000000" pitchFamily="34" charset="-122"/>
                  <a:ea typeface="思源黑体 CN Bold" panose="020B0800000000000000" pitchFamily="34" charset="-122"/>
                </a:rPr>
                <a:t>Curve fit by least Square Method</a:t>
              </a:r>
              <a:br>
                <a:rPr lang="en" altLang="zh-CN" sz="1100" dirty="0">
                  <a:solidFill>
                    <a:srgbClr val="002FA7">
                      <a:alpha val="80000"/>
                    </a:srgbClr>
                  </a:solidFill>
                  <a:latin typeface="思源黑体 CN Bold" panose="020B0800000000000000" pitchFamily="34" charset="-122"/>
                  <a:ea typeface="思源黑体 CN Bold" panose="020B0800000000000000" pitchFamily="34" charset="-122"/>
                </a:rPr>
              </a:br>
              <a:r>
                <a:rPr lang="en" altLang="zh-CN" sz="1100" dirty="0">
                  <a:solidFill>
                    <a:srgbClr val="002FA7">
                      <a:alpha val="80000"/>
                    </a:srgbClr>
                  </a:solidFill>
                  <a:latin typeface="思源黑体 CN Bold" panose="020B0800000000000000" pitchFamily="34" charset="-122"/>
                  <a:ea typeface="思源黑体 CN Bold" panose="020B0800000000000000" pitchFamily="34" charset="-122"/>
                </a:rPr>
                <a:t>SEIRD Model</a:t>
              </a:r>
              <a:br>
                <a:rPr lang="en" altLang="zh-CN" sz="1100" dirty="0">
                  <a:solidFill>
                    <a:srgbClr val="002FA7">
                      <a:alpha val="80000"/>
                    </a:srgbClr>
                  </a:solidFill>
                  <a:latin typeface="思源黑体 CN Bold" panose="020B0800000000000000" pitchFamily="34" charset="-122"/>
                  <a:ea typeface="思源黑体 CN Bold" panose="020B0800000000000000" pitchFamily="34" charset="-122"/>
                </a:rPr>
              </a:br>
              <a:endParaRPr lang="zh-CN" altLang="en-US" sz="1100" dirty="0">
                <a:solidFill>
                  <a:srgbClr val="002FA7">
                    <a:alpha val="80000"/>
                  </a:srgbClr>
                </a:solidFill>
                <a:latin typeface="思源黑体 CN Bold" panose="020B0800000000000000" pitchFamily="34" charset="-122"/>
                <a:ea typeface="思源黑体 CN Bold" panose="020B0800000000000000" pitchFamily="34" charset="-122"/>
              </a:endParaRPr>
            </a:p>
          </p:txBody>
        </p:sp>
      </p:grpSp>
      <p:grpSp>
        <p:nvGrpSpPr>
          <p:cNvPr id="19" name="组合 18" descr="無用PPT原创模板，未经授权禁止商用&#10;关注公众号【無用PPT】获取更多模板&#10;联系微信：wuyppt">
            <a:extLst>
              <a:ext uri="{FF2B5EF4-FFF2-40B4-BE49-F238E27FC236}">
                <a16:creationId xmlns:a16="http://schemas.microsoft.com/office/drawing/2014/main" id="{5C2CB042-AF34-4B2E-A917-25AB7B3D97C5}"/>
              </a:ext>
            </a:extLst>
          </p:cNvPr>
          <p:cNvGrpSpPr/>
          <p:nvPr/>
        </p:nvGrpSpPr>
        <p:grpSpPr>
          <a:xfrm>
            <a:off x="4468114" y="3846697"/>
            <a:ext cx="4602457" cy="685701"/>
            <a:chOff x="1740287" y="2600593"/>
            <a:chExt cx="4602457" cy="685701"/>
          </a:xfrm>
        </p:grpSpPr>
        <p:sp>
          <p:nvSpPr>
            <p:cNvPr id="20" name="矩形 19" descr="無用PPT原创模板，未经授权禁止商用&#10;关注公众号【無用PPT】获取更多模板&#10;联系微信：wuyppt">
              <a:extLst>
                <a:ext uri="{FF2B5EF4-FFF2-40B4-BE49-F238E27FC236}">
                  <a16:creationId xmlns:a16="http://schemas.microsoft.com/office/drawing/2014/main" id="{C7BEF529-32CD-42F1-80EB-420478711937}"/>
                </a:ext>
              </a:extLst>
            </p:cNvPr>
            <p:cNvSpPr/>
            <p:nvPr/>
          </p:nvSpPr>
          <p:spPr>
            <a:xfrm>
              <a:off x="1740287" y="2600593"/>
              <a:ext cx="1694695" cy="369332"/>
            </a:xfrm>
            <a:prstGeom prst="rect">
              <a:avLst/>
            </a:prstGeom>
          </p:spPr>
          <p:txBody>
            <a:bodyPr wrap="none">
              <a:spAutoFit/>
            </a:bodyPr>
            <a:lstStyle/>
            <a:p>
              <a:pPr marL="285750" indent="-285750">
                <a:buFont typeface="Wingdings" panose="05000000000000000000" pitchFamily="2" charset="2"/>
                <a:buChar char="n"/>
              </a:pPr>
              <a:r>
                <a:rPr lang="en-US" altLang="zh-CN" dirty="0">
                  <a:solidFill>
                    <a:srgbClr val="002FA7"/>
                  </a:solidFill>
                  <a:latin typeface="思源黑体 Heavy" panose="020B0A00000000000000" pitchFamily="34" charset="-122"/>
                  <a:ea typeface="思源黑体 Heavy" panose="020B0A00000000000000" pitchFamily="34" charset="-122"/>
                  <a:cs typeface="Open Sans" charset="0"/>
                </a:rPr>
                <a:t>Conclusion</a:t>
              </a:r>
            </a:p>
          </p:txBody>
        </p:sp>
        <p:sp>
          <p:nvSpPr>
            <p:cNvPr id="21" name="矩形 20" descr="無用PPT原创模板，未经授权禁止商用&#10;关注公众号【無用PPT】获取更多模板&#10;联系微信：wuyppt">
              <a:extLst>
                <a:ext uri="{FF2B5EF4-FFF2-40B4-BE49-F238E27FC236}">
                  <a16:creationId xmlns:a16="http://schemas.microsoft.com/office/drawing/2014/main" id="{F9318313-643B-484D-9EB5-A8271A3007E9}"/>
                </a:ext>
              </a:extLst>
            </p:cNvPr>
            <p:cNvSpPr/>
            <p:nvPr/>
          </p:nvSpPr>
          <p:spPr>
            <a:xfrm>
              <a:off x="1776574" y="2969925"/>
              <a:ext cx="4566170" cy="316369"/>
            </a:xfrm>
            <a:prstGeom prst="rect">
              <a:avLst/>
            </a:prstGeom>
          </p:spPr>
          <p:txBody>
            <a:bodyPr wrap="square">
              <a:spAutoFit/>
            </a:bodyPr>
            <a:lstStyle/>
            <a:p>
              <a:pPr algn="just">
                <a:lnSpc>
                  <a:spcPct val="150000"/>
                </a:lnSpc>
              </a:pPr>
              <a:r>
                <a:rPr lang="en-US" altLang="zh-CN" sz="1100" dirty="0">
                  <a:solidFill>
                    <a:srgbClr val="002FA7">
                      <a:alpha val="80000"/>
                    </a:srgbClr>
                  </a:solidFill>
                  <a:latin typeface="思源黑体 CN Bold" panose="020B0800000000000000" pitchFamily="34" charset="-122"/>
                  <a:ea typeface="思源黑体 CN Bold" panose="020B0800000000000000" pitchFamily="34" charset="-122"/>
                </a:rPr>
                <a:t>The conclusion of our Project</a:t>
              </a:r>
              <a:endParaRPr lang="zh-CN" altLang="en-US" sz="1100" dirty="0">
                <a:solidFill>
                  <a:srgbClr val="002FA7">
                    <a:alpha val="80000"/>
                  </a:srgbClr>
                </a:solidFill>
                <a:latin typeface="思源黑体 CN Bold" panose="020B0800000000000000" pitchFamily="34" charset="-122"/>
                <a:ea typeface="思源黑体 CN Bold" panose="020B0800000000000000" pitchFamily="34" charset="-122"/>
              </a:endParaRPr>
            </a:p>
          </p:txBody>
        </p:sp>
      </p:grpSp>
      <p:cxnSp>
        <p:nvCxnSpPr>
          <p:cNvPr id="23" name="直接连接符 22" descr="無用PPT原创模板，未经授权禁止商用&#10;关注公众号【無用PPT】获取更多模板&#10;联系微信：wuyppt">
            <a:extLst>
              <a:ext uri="{FF2B5EF4-FFF2-40B4-BE49-F238E27FC236}">
                <a16:creationId xmlns:a16="http://schemas.microsoft.com/office/drawing/2014/main" id="{EB7C5EF6-E6A2-4D83-B730-7AEC80B792CE}"/>
              </a:ext>
            </a:extLst>
          </p:cNvPr>
          <p:cNvCxnSpPr>
            <a:cxnSpLocks/>
          </p:cNvCxnSpPr>
          <p:nvPr/>
        </p:nvCxnSpPr>
        <p:spPr>
          <a:xfrm flipH="1">
            <a:off x="2554514" y="5835793"/>
            <a:ext cx="8491084" cy="0"/>
          </a:xfrm>
          <a:prstGeom prst="line">
            <a:avLst/>
          </a:prstGeom>
          <a:ln w="19050" cap="rnd">
            <a:solidFill>
              <a:srgbClr val="002FA7"/>
            </a:solidFill>
          </a:ln>
        </p:spPr>
        <p:style>
          <a:lnRef idx="1">
            <a:schemeClr val="accent1"/>
          </a:lnRef>
          <a:fillRef idx="0">
            <a:schemeClr val="accent1"/>
          </a:fillRef>
          <a:effectRef idx="0">
            <a:schemeClr val="accent1"/>
          </a:effectRef>
          <a:fontRef idx="minor">
            <a:schemeClr val="tx1"/>
          </a:fontRef>
        </p:style>
      </p:cxnSp>
      <p:sp>
        <p:nvSpPr>
          <p:cNvPr id="5" name="立方体 4" descr="無用PPT原创模板，未经授权禁止商用&#10;关注公众号【無用PPT】获取更多模板&#10;联系微信：wuyppt">
            <a:extLst>
              <a:ext uri="{FF2B5EF4-FFF2-40B4-BE49-F238E27FC236}">
                <a16:creationId xmlns:a16="http://schemas.microsoft.com/office/drawing/2014/main" id="{F4D3B24A-08CB-4B78-A5F3-62046CA4CBB7}"/>
              </a:ext>
            </a:extLst>
          </p:cNvPr>
          <p:cNvSpPr/>
          <p:nvPr/>
        </p:nvSpPr>
        <p:spPr>
          <a:xfrm>
            <a:off x="10094334" y="5397821"/>
            <a:ext cx="334576" cy="334576"/>
          </a:xfrm>
          <a:prstGeom prst="cube">
            <a:avLst/>
          </a:prstGeom>
          <a:ln w="19050" cap="rnd">
            <a:solidFill>
              <a:srgbClr val="002FA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5" name="立方体 24" descr="無用PPT原创模板，未经授权禁止商用&#10;关注公众号【無用PPT】获取更多模板&#10;联系微信：wuyppt">
            <a:extLst>
              <a:ext uri="{FF2B5EF4-FFF2-40B4-BE49-F238E27FC236}">
                <a16:creationId xmlns:a16="http://schemas.microsoft.com/office/drawing/2014/main" id="{E1F3C922-AB0B-47A4-84FA-221400134A87}"/>
              </a:ext>
            </a:extLst>
          </p:cNvPr>
          <p:cNvSpPr/>
          <p:nvPr/>
        </p:nvSpPr>
        <p:spPr>
          <a:xfrm>
            <a:off x="9625127" y="5396489"/>
            <a:ext cx="334576" cy="334576"/>
          </a:xfrm>
          <a:prstGeom prst="cube">
            <a:avLst/>
          </a:prstGeom>
          <a:ln w="19050" cap="rnd">
            <a:solidFill>
              <a:srgbClr val="002FA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6" name="立方体 25" descr="無用PPT原创模板，未经授权禁止商用&#10;关注公众号【無用PPT】获取更多模板&#10;联系微信：wuyppt">
            <a:extLst>
              <a:ext uri="{FF2B5EF4-FFF2-40B4-BE49-F238E27FC236}">
                <a16:creationId xmlns:a16="http://schemas.microsoft.com/office/drawing/2014/main" id="{E4CBF26B-21DE-47AA-84A9-C515CC28ADBE}"/>
              </a:ext>
            </a:extLst>
          </p:cNvPr>
          <p:cNvSpPr/>
          <p:nvPr/>
        </p:nvSpPr>
        <p:spPr>
          <a:xfrm>
            <a:off x="1116671" y="929415"/>
            <a:ext cx="334576" cy="334576"/>
          </a:xfrm>
          <a:prstGeom prst="cube">
            <a:avLst/>
          </a:prstGeom>
          <a:ln w="19050" cap="rnd">
            <a:solidFill>
              <a:srgbClr val="002FA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Tree>
    <p:extLst>
      <p:ext uri="{BB962C8B-B14F-4D97-AF65-F5344CB8AC3E}">
        <p14:creationId xmlns:p14="http://schemas.microsoft.com/office/powerpoint/2010/main" val="452223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椭圆 30" descr="無用PPT原创模板，未经授权禁止商用&#10;关注公众号【無用PPT】获取更多模板&#10;联系微信：wuyppt">
            <a:extLst>
              <a:ext uri="{FF2B5EF4-FFF2-40B4-BE49-F238E27FC236}">
                <a16:creationId xmlns:a16="http://schemas.microsoft.com/office/drawing/2014/main" id="{792BF967-B1BE-4BFD-B42E-2E0E2D984D75}"/>
              </a:ext>
            </a:extLst>
          </p:cNvPr>
          <p:cNvSpPr/>
          <p:nvPr/>
        </p:nvSpPr>
        <p:spPr>
          <a:xfrm>
            <a:off x="414541" y="5325633"/>
            <a:ext cx="177016" cy="177016"/>
          </a:xfrm>
          <a:prstGeom prst="ellipse">
            <a:avLst/>
          </a:prstGeom>
          <a:ln w="88900" cap="rnd">
            <a:solidFill>
              <a:srgbClr val="002FA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6" name="立方体 25" descr="無用PPT原创模板，未经授权禁止商用&#10;关注公众号【無用PPT】获取更多模板&#10;联系微信：wuyppt">
            <a:extLst>
              <a:ext uri="{FF2B5EF4-FFF2-40B4-BE49-F238E27FC236}">
                <a16:creationId xmlns:a16="http://schemas.microsoft.com/office/drawing/2014/main" id="{E4CBF26B-21DE-47AA-84A9-C515CC28ADBE}"/>
              </a:ext>
            </a:extLst>
          </p:cNvPr>
          <p:cNvSpPr/>
          <p:nvPr/>
        </p:nvSpPr>
        <p:spPr>
          <a:xfrm>
            <a:off x="10848500" y="501244"/>
            <a:ext cx="334576" cy="334576"/>
          </a:xfrm>
          <a:prstGeom prst="cube">
            <a:avLst/>
          </a:prstGeom>
          <a:ln w="19050" cap="rnd">
            <a:solidFill>
              <a:srgbClr val="002FA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pic>
        <p:nvPicPr>
          <p:cNvPr id="5" name="图形 4" descr="無用PPT原创模板，未经授权禁止商用&#10;关注公众号【無用PPT】获取更多模板&#10;联系微信：wuyppt">
            <a:extLst>
              <a:ext uri="{FF2B5EF4-FFF2-40B4-BE49-F238E27FC236}">
                <a16:creationId xmlns:a16="http://schemas.microsoft.com/office/drawing/2014/main" id="{991F4DDE-F31C-4A01-8CEF-C20407A0D12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5188" y="582139"/>
            <a:ext cx="4842961" cy="1813646"/>
          </a:xfrm>
          <a:prstGeom prst="rect">
            <a:avLst/>
          </a:prstGeom>
        </p:spPr>
      </p:pic>
      <p:sp>
        <p:nvSpPr>
          <p:cNvPr id="2" name="矩形 1" descr="無用PPT原创模板，未经授权禁止商用&#10;关注公众号【無用PPT】获取更多模板&#10;联系微信：wuyppt">
            <a:extLst>
              <a:ext uri="{FF2B5EF4-FFF2-40B4-BE49-F238E27FC236}">
                <a16:creationId xmlns:a16="http://schemas.microsoft.com/office/drawing/2014/main" id="{68482CED-C55A-49F6-BE74-7DB7B6503EBC}"/>
              </a:ext>
            </a:extLst>
          </p:cNvPr>
          <p:cNvSpPr/>
          <p:nvPr/>
        </p:nvSpPr>
        <p:spPr>
          <a:xfrm>
            <a:off x="894278" y="835820"/>
            <a:ext cx="4971135" cy="3082939"/>
          </a:xfrm>
          <a:prstGeom prst="rect">
            <a:avLst/>
          </a:prstGeom>
          <a:solidFill>
            <a:schemeClr val="bg1">
              <a:lumMod val="95000"/>
            </a:schemeClr>
          </a:solidFill>
          <a:ln w="19050">
            <a:solidFill>
              <a:srgbClr val="002FA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descr="無用PPT原创模板，未经授权禁止商用&#10;关注公众号【無用PPT】获取更多模板&#10;联系微信：wuyppt">
            <a:extLst>
              <a:ext uri="{FF2B5EF4-FFF2-40B4-BE49-F238E27FC236}">
                <a16:creationId xmlns:a16="http://schemas.microsoft.com/office/drawing/2014/main" id="{77A6ED1D-D4D0-4A16-9873-7F95D14FC286}"/>
              </a:ext>
            </a:extLst>
          </p:cNvPr>
          <p:cNvSpPr txBox="1"/>
          <p:nvPr/>
        </p:nvSpPr>
        <p:spPr>
          <a:xfrm>
            <a:off x="1028267" y="4379651"/>
            <a:ext cx="5551546" cy="1569660"/>
          </a:xfrm>
          <a:prstGeom prst="rect">
            <a:avLst/>
          </a:prstGeom>
          <a:noFill/>
        </p:spPr>
        <p:txBody>
          <a:bodyPr wrap="square">
            <a:spAutoFit/>
          </a:bodyPr>
          <a:lstStyle/>
          <a:p>
            <a:r>
              <a:rPr lang="en-US" altLang="zh-CN" sz="9600" dirty="0">
                <a:ln w="12700">
                  <a:solidFill>
                    <a:srgbClr val="002FA7"/>
                  </a:solidFill>
                </a:ln>
                <a:solidFill>
                  <a:schemeClr val="bg1">
                    <a:lumMod val="95000"/>
                  </a:schemeClr>
                </a:solidFill>
                <a:effectLst>
                  <a:outerShdw dist="38100" dir="2700000" sx="102000" sy="102000" algn="tl" rotWithShape="0">
                    <a:srgbClr val="002FA7"/>
                  </a:outerShdw>
                </a:effectLst>
                <a:latin typeface="Bogam" pitchFamily="2" charset="0"/>
              </a:rPr>
              <a:t>Gathering</a:t>
            </a:r>
          </a:p>
        </p:txBody>
      </p:sp>
      <p:sp>
        <p:nvSpPr>
          <p:cNvPr id="10" name="文本框 9" descr="無用PPT原创模板，未经授权禁止商用&#10;关注公众号【無用PPT】获取更多模板&#10;联系微信：wuyppt">
            <a:extLst>
              <a:ext uri="{FF2B5EF4-FFF2-40B4-BE49-F238E27FC236}">
                <a16:creationId xmlns:a16="http://schemas.microsoft.com/office/drawing/2014/main" id="{EF5D3B4E-73C1-4329-87FC-24409AAFA451}"/>
              </a:ext>
            </a:extLst>
          </p:cNvPr>
          <p:cNvSpPr txBox="1"/>
          <p:nvPr/>
        </p:nvSpPr>
        <p:spPr>
          <a:xfrm>
            <a:off x="5514040" y="1202911"/>
            <a:ext cx="5019396" cy="1569660"/>
          </a:xfrm>
          <a:prstGeom prst="rect">
            <a:avLst/>
          </a:prstGeom>
          <a:noFill/>
        </p:spPr>
        <p:txBody>
          <a:bodyPr wrap="square">
            <a:spAutoFit/>
          </a:bodyPr>
          <a:lstStyle/>
          <a:p>
            <a:r>
              <a:rPr lang="en-US" altLang="zh-CN" sz="9600" dirty="0">
                <a:ln w="12700">
                  <a:solidFill>
                    <a:srgbClr val="002FA7"/>
                  </a:solidFill>
                </a:ln>
                <a:solidFill>
                  <a:schemeClr val="bg1">
                    <a:lumMod val="95000"/>
                  </a:schemeClr>
                </a:solidFill>
                <a:effectLst>
                  <a:outerShdw dist="38100" dir="2700000" sx="102000" sy="102000" algn="tl" rotWithShape="0">
                    <a:srgbClr val="002FA7"/>
                  </a:outerShdw>
                </a:effectLst>
                <a:latin typeface="Bogam" pitchFamily="2" charset="0"/>
              </a:rPr>
              <a:t>Data  —</a:t>
            </a:r>
          </a:p>
        </p:txBody>
      </p:sp>
      <p:sp>
        <p:nvSpPr>
          <p:cNvPr id="11" name="矩形 10" descr="無用PPT原创模板，未经授权禁止商用&#10;关注公众号【無用PPT】获取更多模板&#10;联系微信：wuyppt">
            <a:extLst>
              <a:ext uri="{FF2B5EF4-FFF2-40B4-BE49-F238E27FC236}">
                <a16:creationId xmlns:a16="http://schemas.microsoft.com/office/drawing/2014/main" id="{9992F544-A6C0-4C94-9BD0-C835D320074C}"/>
              </a:ext>
            </a:extLst>
          </p:cNvPr>
          <p:cNvSpPr/>
          <p:nvPr/>
        </p:nvSpPr>
        <p:spPr>
          <a:xfrm>
            <a:off x="6579813" y="4567994"/>
            <a:ext cx="5175477" cy="613694"/>
          </a:xfrm>
          <a:prstGeom prst="rect">
            <a:avLst/>
          </a:prstGeom>
        </p:spPr>
        <p:txBody>
          <a:bodyPr wrap="square">
            <a:spAutoFit/>
          </a:bodyPr>
          <a:lstStyle/>
          <a:p>
            <a:pPr marL="285750" indent="-285750" algn="just">
              <a:lnSpc>
                <a:spcPct val="150000"/>
              </a:lnSpc>
              <a:buFont typeface="+mj-lt"/>
              <a:buAutoNum type="romanUcPeriod"/>
            </a:pPr>
            <a:r>
              <a:rPr lang="en-US" altLang="zh-CN" sz="1200" dirty="0">
                <a:solidFill>
                  <a:srgbClr val="002FA7"/>
                </a:solidFill>
                <a:latin typeface="思源黑体 Heavy" panose="020B0A00000000000000" pitchFamily="34" charset="-122"/>
                <a:ea typeface="思源黑体 Heavy" panose="020B0A00000000000000" pitchFamily="34" charset="-122"/>
              </a:rPr>
              <a:t>National Health Commission of the People's Republic of China</a:t>
            </a:r>
          </a:p>
          <a:p>
            <a:pPr marL="285750" indent="-285750" algn="just">
              <a:lnSpc>
                <a:spcPct val="150000"/>
              </a:lnSpc>
              <a:buFont typeface="+mj-lt"/>
              <a:buAutoNum type="romanUcPeriod"/>
            </a:pPr>
            <a:r>
              <a:rPr lang="en-US" altLang="zh-CN" sz="1200" dirty="0">
                <a:solidFill>
                  <a:srgbClr val="002FA7"/>
                </a:solidFill>
                <a:latin typeface="思源黑体 Heavy" panose="020B0A00000000000000" pitchFamily="34" charset="-122"/>
                <a:ea typeface="思源黑体 Heavy" panose="020B0A00000000000000" pitchFamily="34" charset="-122"/>
              </a:rPr>
              <a:t>Shanghai Municipal Health Commission</a:t>
            </a:r>
          </a:p>
        </p:txBody>
      </p:sp>
      <p:sp>
        <p:nvSpPr>
          <p:cNvPr id="12" name="矩形 11" descr="無用PPT原创模板，未经授权禁止商用&#10;关注公众号【無用PPT】获取更多模板&#10;联系微信：wuyppt">
            <a:extLst>
              <a:ext uri="{FF2B5EF4-FFF2-40B4-BE49-F238E27FC236}">
                <a16:creationId xmlns:a16="http://schemas.microsoft.com/office/drawing/2014/main" id="{D3B68864-D206-40DE-B8A1-391CA9769C9D}"/>
              </a:ext>
            </a:extLst>
          </p:cNvPr>
          <p:cNvSpPr/>
          <p:nvPr/>
        </p:nvSpPr>
        <p:spPr>
          <a:xfrm>
            <a:off x="7204698" y="5208159"/>
            <a:ext cx="3850408" cy="613694"/>
          </a:xfrm>
          <a:prstGeom prst="rect">
            <a:avLst/>
          </a:prstGeom>
        </p:spPr>
        <p:txBody>
          <a:bodyPr wrap="square">
            <a:spAutoFit/>
          </a:bodyPr>
          <a:lstStyle/>
          <a:p>
            <a:pPr marL="285750" indent="-285750" algn="just">
              <a:lnSpc>
                <a:spcPct val="150000"/>
              </a:lnSpc>
              <a:buFont typeface="+mj-lt"/>
              <a:buAutoNum type="romanUcPeriod" startAt="3"/>
            </a:pPr>
            <a:r>
              <a:rPr lang="en-US" altLang="zh-CN" sz="1200" dirty="0">
                <a:solidFill>
                  <a:srgbClr val="002FA7"/>
                </a:solidFill>
                <a:latin typeface="思源黑体 Heavy" panose="020B0A00000000000000" pitchFamily="34" charset="-122"/>
                <a:ea typeface="思源黑体 Heavy" panose="020B0A00000000000000" pitchFamily="34" charset="-122"/>
              </a:rPr>
              <a:t>Shanghai </a:t>
            </a:r>
            <a:r>
              <a:rPr lang="en-US" altLang="zh-CN" sz="1200" dirty="0" err="1">
                <a:solidFill>
                  <a:srgbClr val="002FA7"/>
                </a:solidFill>
                <a:latin typeface="思源黑体 Heavy" panose="020B0A00000000000000" pitchFamily="34" charset="-122"/>
                <a:ea typeface="思源黑体 Heavy" panose="020B0A00000000000000" pitchFamily="34" charset="-122"/>
              </a:rPr>
              <a:t>Bendibao</a:t>
            </a:r>
            <a:endParaRPr lang="en-US" altLang="zh-CN" sz="1200" dirty="0">
              <a:solidFill>
                <a:srgbClr val="002FA7"/>
              </a:solidFill>
              <a:latin typeface="思源黑体 Heavy" panose="020B0A00000000000000" pitchFamily="34" charset="-122"/>
              <a:ea typeface="思源黑体 Heavy" panose="020B0A00000000000000" pitchFamily="34" charset="-122"/>
            </a:endParaRPr>
          </a:p>
          <a:p>
            <a:pPr marL="285750" indent="-285750" algn="just">
              <a:lnSpc>
                <a:spcPct val="150000"/>
              </a:lnSpc>
              <a:buFont typeface="+mj-lt"/>
              <a:buAutoNum type="romanUcPeriod" startAt="3"/>
            </a:pPr>
            <a:r>
              <a:rPr lang="en-US" altLang="zh-CN" sz="1200" dirty="0">
                <a:solidFill>
                  <a:srgbClr val="002FA7"/>
                </a:solidFill>
                <a:latin typeface="思源黑体 Heavy" panose="020B0A00000000000000" pitchFamily="34" charset="-122"/>
                <a:ea typeface="思源黑体 Heavy" panose="020B0A00000000000000" pitchFamily="34" charset="-122"/>
              </a:rPr>
              <a:t>Progress in epidemic prevention and control</a:t>
            </a:r>
          </a:p>
        </p:txBody>
      </p:sp>
      <p:cxnSp>
        <p:nvCxnSpPr>
          <p:cNvPr id="16" name="直接连接符 15" descr="無用PPT原创模板，未经授权禁止商用&#10;关注公众号【無用PPT】获取更多模板&#10;联系微信：wuyppt">
            <a:extLst>
              <a:ext uri="{FF2B5EF4-FFF2-40B4-BE49-F238E27FC236}">
                <a16:creationId xmlns:a16="http://schemas.microsoft.com/office/drawing/2014/main" id="{251B73E3-79F1-4A5A-892B-5D9901001585}"/>
              </a:ext>
            </a:extLst>
          </p:cNvPr>
          <p:cNvCxnSpPr>
            <a:cxnSpLocks/>
          </p:cNvCxnSpPr>
          <p:nvPr/>
        </p:nvCxnSpPr>
        <p:spPr>
          <a:xfrm flipV="1">
            <a:off x="11066432" y="1095830"/>
            <a:ext cx="0" cy="1865084"/>
          </a:xfrm>
          <a:prstGeom prst="line">
            <a:avLst/>
          </a:prstGeom>
          <a:ln w="19050" cap="rnd">
            <a:solidFill>
              <a:srgbClr val="002FA7"/>
            </a:solidFill>
          </a:ln>
        </p:spPr>
        <p:style>
          <a:lnRef idx="1">
            <a:schemeClr val="accent1"/>
          </a:lnRef>
          <a:fillRef idx="0">
            <a:schemeClr val="accent1"/>
          </a:fillRef>
          <a:effectRef idx="0">
            <a:schemeClr val="accent1"/>
          </a:effectRef>
          <a:fontRef idx="minor">
            <a:schemeClr val="tx1"/>
          </a:fontRef>
        </p:style>
      </p:cxnSp>
      <p:sp>
        <p:nvSpPr>
          <p:cNvPr id="21" name="文本框 20" descr="無用PPT原创模板，未经授权禁止商用&#10;关注公众号【無用PPT】获取更多模板&#10;联系微信：wuyppt">
            <a:extLst>
              <a:ext uri="{FF2B5EF4-FFF2-40B4-BE49-F238E27FC236}">
                <a16:creationId xmlns:a16="http://schemas.microsoft.com/office/drawing/2014/main" id="{31CA82C4-8C54-458C-95FF-1D36BD6363B1}"/>
              </a:ext>
            </a:extLst>
          </p:cNvPr>
          <p:cNvSpPr txBox="1"/>
          <p:nvPr/>
        </p:nvSpPr>
        <p:spPr>
          <a:xfrm>
            <a:off x="6205228" y="3047191"/>
            <a:ext cx="4303456" cy="890693"/>
          </a:xfrm>
          <a:prstGeom prst="rect">
            <a:avLst/>
          </a:prstGeom>
          <a:noFill/>
        </p:spPr>
        <p:txBody>
          <a:bodyPr wrap="square">
            <a:spAutoFit/>
          </a:bodyPr>
          <a:lstStyle/>
          <a:p>
            <a:pPr algn="just">
              <a:lnSpc>
                <a:spcPct val="150000"/>
              </a:lnSpc>
            </a:pPr>
            <a:r>
              <a:rPr lang="en-US" altLang="zh-CN" sz="1200" dirty="0">
                <a:solidFill>
                  <a:srgbClr val="002FA7">
                    <a:alpha val="80000"/>
                  </a:srgbClr>
                </a:solidFill>
                <a:latin typeface="思源黑体 CN Bold" panose="020B0800000000000000" pitchFamily="34" charset="-122"/>
                <a:ea typeface="思源黑体 CN Bold" panose="020B0800000000000000" pitchFamily="34" charset="-122"/>
              </a:rPr>
              <a:t>We use the method of </a:t>
            </a:r>
            <a:r>
              <a:rPr lang="en-US" altLang="zh-CN" sz="1200" b="1" dirty="0">
                <a:solidFill>
                  <a:srgbClr val="002FA7">
                    <a:alpha val="80000"/>
                  </a:srgbClr>
                </a:solidFill>
                <a:latin typeface="思源黑体 CN Bold" panose="020B0800000000000000" pitchFamily="34" charset="-122"/>
                <a:ea typeface="思源黑体 CN Bold" panose="020B0800000000000000" pitchFamily="34" charset="-122"/>
              </a:rPr>
              <a:t>Web crawlers </a:t>
            </a:r>
            <a:r>
              <a:rPr lang="en-US" altLang="zh-CN" sz="1200" dirty="0">
                <a:solidFill>
                  <a:srgbClr val="002FA7">
                    <a:alpha val="80000"/>
                  </a:srgbClr>
                </a:solidFill>
                <a:latin typeface="思源黑体 CN Bold" panose="020B0800000000000000" pitchFamily="34" charset="-122"/>
                <a:ea typeface="思源黑体 CN Bold" panose="020B0800000000000000" pitchFamily="34" charset="-122"/>
              </a:rPr>
              <a:t>to gather the data we need to use from the websites below. Considering the </a:t>
            </a:r>
            <a:r>
              <a:rPr lang="en-US" altLang="zh-CN" sz="1200" b="1" dirty="0">
                <a:solidFill>
                  <a:srgbClr val="002FA7">
                    <a:alpha val="80000"/>
                  </a:srgbClr>
                </a:solidFill>
                <a:latin typeface="思源黑体 CN Bold" panose="020B0800000000000000" pitchFamily="34" charset="-122"/>
                <a:ea typeface="思源黑体 CN Bold" panose="020B0800000000000000" pitchFamily="34" charset="-122"/>
              </a:rPr>
              <a:t>reliability </a:t>
            </a:r>
            <a:r>
              <a:rPr lang="en-US" altLang="zh-CN" sz="1200" dirty="0">
                <a:solidFill>
                  <a:srgbClr val="002FA7">
                    <a:alpha val="80000"/>
                  </a:srgbClr>
                </a:solidFill>
                <a:latin typeface="思源黑体 CN Bold" panose="020B0800000000000000" pitchFamily="34" charset="-122"/>
                <a:ea typeface="思源黑体 CN Bold" panose="020B0800000000000000" pitchFamily="34" charset="-122"/>
              </a:rPr>
              <a:t>of it, we found the government websites.</a:t>
            </a:r>
          </a:p>
        </p:txBody>
      </p:sp>
      <p:pic>
        <p:nvPicPr>
          <p:cNvPr id="4" name="图片 3">
            <a:extLst>
              <a:ext uri="{FF2B5EF4-FFF2-40B4-BE49-F238E27FC236}">
                <a16:creationId xmlns:a16="http://schemas.microsoft.com/office/drawing/2014/main" id="{6B0A1E95-78D1-2143-8251-912706EA7D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267" y="972276"/>
            <a:ext cx="4681393" cy="2878476"/>
          </a:xfrm>
          <a:prstGeom prst="rect">
            <a:avLst/>
          </a:prstGeom>
        </p:spPr>
      </p:pic>
    </p:spTree>
    <p:extLst>
      <p:ext uri="{BB962C8B-B14F-4D97-AF65-F5344CB8AC3E}">
        <p14:creationId xmlns:p14="http://schemas.microsoft.com/office/powerpoint/2010/main" val="3054475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descr="無用PPT原创模板，未经授权禁止商用&#10;关注公众号【無用PPT】获取更多模板&#10;联系微信：wuyppt">
            <a:extLst>
              <a:ext uri="{FF2B5EF4-FFF2-40B4-BE49-F238E27FC236}">
                <a16:creationId xmlns:a16="http://schemas.microsoft.com/office/drawing/2014/main" id="{EF5D3B4E-73C1-4329-87FC-24409AAFA451}"/>
              </a:ext>
            </a:extLst>
          </p:cNvPr>
          <p:cNvSpPr txBox="1"/>
          <p:nvPr/>
        </p:nvSpPr>
        <p:spPr>
          <a:xfrm>
            <a:off x="6473456" y="1471138"/>
            <a:ext cx="5146512" cy="1569660"/>
          </a:xfrm>
          <a:prstGeom prst="rect">
            <a:avLst/>
          </a:prstGeom>
          <a:noFill/>
        </p:spPr>
        <p:txBody>
          <a:bodyPr wrap="square">
            <a:spAutoFit/>
          </a:bodyPr>
          <a:lstStyle/>
          <a:p>
            <a:r>
              <a:rPr lang="en-US" altLang="zh-CN" sz="9600" dirty="0">
                <a:ln w="12700">
                  <a:solidFill>
                    <a:srgbClr val="002FA7"/>
                  </a:solidFill>
                </a:ln>
                <a:solidFill>
                  <a:schemeClr val="bg1">
                    <a:lumMod val="95000"/>
                  </a:schemeClr>
                </a:solidFill>
                <a:effectLst>
                  <a:outerShdw dist="38100" dir="2700000" sx="102000" sy="102000" algn="tl" rotWithShape="0">
                    <a:srgbClr val="002FA7"/>
                  </a:outerShdw>
                </a:effectLst>
                <a:latin typeface="Bogam" pitchFamily="2" charset="0"/>
              </a:rPr>
              <a:t>Websites</a:t>
            </a:r>
          </a:p>
        </p:txBody>
      </p:sp>
      <p:sp>
        <p:nvSpPr>
          <p:cNvPr id="31" name="椭圆 30" descr="無用PPT原创模板，未经授权禁止商用&#10;关注公众号【無用PPT】获取更多模板&#10;联系微信：wuyppt">
            <a:extLst>
              <a:ext uri="{FF2B5EF4-FFF2-40B4-BE49-F238E27FC236}">
                <a16:creationId xmlns:a16="http://schemas.microsoft.com/office/drawing/2014/main" id="{792BF967-B1BE-4BFD-B42E-2E0E2D984D75}"/>
              </a:ext>
            </a:extLst>
          </p:cNvPr>
          <p:cNvSpPr/>
          <p:nvPr/>
        </p:nvSpPr>
        <p:spPr>
          <a:xfrm>
            <a:off x="395016" y="5616141"/>
            <a:ext cx="177016" cy="177016"/>
          </a:xfrm>
          <a:prstGeom prst="ellipse">
            <a:avLst/>
          </a:prstGeom>
          <a:ln w="88900" cap="rnd">
            <a:solidFill>
              <a:srgbClr val="002FA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nvGrpSpPr>
          <p:cNvPr id="6" name="组合 5" descr="無用PPT原创模板，未经授权禁止商用&#10;关注公众号【無用PPT】获取更多模板&#10;联系微信：wuyppt">
            <a:extLst>
              <a:ext uri="{FF2B5EF4-FFF2-40B4-BE49-F238E27FC236}">
                <a16:creationId xmlns:a16="http://schemas.microsoft.com/office/drawing/2014/main" id="{5B4E0252-593D-4B8C-BBCB-74292E8D599C}"/>
              </a:ext>
            </a:extLst>
          </p:cNvPr>
          <p:cNvGrpSpPr/>
          <p:nvPr/>
        </p:nvGrpSpPr>
        <p:grpSpPr>
          <a:xfrm>
            <a:off x="572032" y="1009473"/>
            <a:ext cx="2879186" cy="1844076"/>
            <a:chOff x="490572" y="979778"/>
            <a:chExt cx="2879186" cy="1844076"/>
          </a:xfrm>
        </p:grpSpPr>
        <p:sp>
          <p:nvSpPr>
            <p:cNvPr id="22" name="矩形 21">
              <a:extLst>
                <a:ext uri="{FF2B5EF4-FFF2-40B4-BE49-F238E27FC236}">
                  <a16:creationId xmlns:a16="http://schemas.microsoft.com/office/drawing/2014/main" id="{51FBDB98-9F37-43DB-B2FF-D84B08DE860F}"/>
                </a:ext>
              </a:extLst>
            </p:cNvPr>
            <p:cNvSpPr/>
            <p:nvPr/>
          </p:nvSpPr>
          <p:spPr>
            <a:xfrm>
              <a:off x="805346" y="1488680"/>
              <a:ext cx="2299482" cy="1335174"/>
            </a:xfrm>
            <a:prstGeom prst="rect">
              <a:avLst/>
            </a:prstGeom>
            <a:solidFill>
              <a:srgbClr val="002FA7"/>
            </a:solidFill>
            <a:ln w="19050">
              <a:solidFill>
                <a:srgbClr val="002FA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descr="無用PPT原创模板，未经授权禁止商用&#10;关注公众号【無用PPT】获取更多模板&#10;联系微信：wuyppt">
              <a:extLst>
                <a:ext uri="{FF2B5EF4-FFF2-40B4-BE49-F238E27FC236}">
                  <a16:creationId xmlns:a16="http://schemas.microsoft.com/office/drawing/2014/main" id="{892DA966-ED1D-4BFA-9553-15467B558126}"/>
                </a:ext>
              </a:extLst>
            </p:cNvPr>
            <p:cNvSpPr/>
            <p:nvPr/>
          </p:nvSpPr>
          <p:spPr>
            <a:xfrm>
              <a:off x="490572" y="979778"/>
              <a:ext cx="2879186" cy="461665"/>
            </a:xfrm>
            <a:prstGeom prst="rect">
              <a:avLst/>
            </a:prstGeom>
          </p:spPr>
          <p:txBody>
            <a:bodyPr wrap="none">
              <a:spAutoFit/>
            </a:bodyPr>
            <a:lstStyle/>
            <a:p>
              <a:pPr marL="285750" indent="-285750">
                <a:buFont typeface="Wingdings" panose="05000000000000000000" pitchFamily="2" charset="2"/>
                <a:buChar char="n"/>
              </a:pPr>
              <a:r>
                <a:rPr lang="en-US" altLang="zh-CN" sz="1200" dirty="0">
                  <a:solidFill>
                    <a:srgbClr val="002FA7"/>
                  </a:solidFill>
                  <a:latin typeface="思源黑体 Heavy" panose="020B0A00000000000000" pitchFamily="34" charset="-122"/>
                  <a:ea typeface="思源黑体 Heavy" panose="020B0A00000000000000" pitchFamily="34" charset="-122"/>
                </a:rPr>
                <a:t>National Health Commission </a:t>
              </a:r>
              <a:br>
                <a:rPr lang="en-US" altLang="zh-CN" sz="1200" dirty="0">
                  <a:solidFill>
                    <a:srgbClr val="002FA7"/>
                  </a:solidFill>
                  <a:latin typeface="思源黑体 Heavy" panose="020B0A00000000000000" pitchFamily="34" charset="-122"/>
                  <a:ea typeface="思源黑体 Heavy" panose="020B0A00000000000000" pitchFamily="34" charset="-122"/>
                </a:rPr>
              </a:br>
              <a:r>
                <a:rPr lang="en-US" altLang="zh-CN" sz="1200" dirty="0">
                  <a:solidFill>
                    <a:srgbClr val="002FA7"/>
                  </a:solidFill>
                  <a:latin typeface="思源黑体 Heavy" panose="020B0A00000000000000" pitchFamily="34" charset="-122"/>
                  <a:ea typeface="思源黑体 Heavy" panose="020B0A00000000000000" pitchFamily="34" charset="-122"/>
                </a:rPr>
                <a:t>of the People's Republic of China</a:t>
              </a:r>
            </a:p>
          </p:txBody>
        </p:sp>
      </p:grpSp>
      <p:grpSp>
        <p:nvGrpSpPr>
          <p:cNvPr id="47" name="组合 46" descr="無用PPT原创模板，未经授权禁止商用&#10;关注公众号【無用PPT】获取更多模板&#10;联系微信：wuyppt">
            <a:extLst>
              <a:ext uri="{FF2B5EF4-FFF2-40B4-BE49-F238E27FC236}">
                <a16:creationId xmlns:a16="http://schemas.microsoft.com/office/drawing/2014/main" id="{8B6C0FE0-9D0B-491E-B83A-95E27CBA0E8B}"/>
              </a:ext>
            </a:extLst>
          </p:cNvPr>
          <p:cNvGrpSpPr/>
          <p:nvPr/>
        </p:nvGrpSpPr>
        <p:grpSpPr>
          <a:xfrm>
            <a:off x="3508988" y="3218991"/>
            <a:ext cx="2426986" cy="1812688"/>
            <a:chOff x="677842" y="1011166"/>
            <a:chExt cx="2426986" cy="1812688"/>
          </a:xfrm>
        </p:grpSpPr>
        <p:sp>
          <p:nvSpPr>
            <p:cNvPr id="48" name="矩形 47">
              <a:extLst>
                <a:ext uri="{FF2B5EF4-FFF2-40B4-BE49-F238E27FC236}">
                  <a16:creationId xmlns:a16="http://schemas.microsoft.com/office/drawing/2014/main" id="{B8986CC3-C1D8-4230-AE82-903F5C6C316C}"/>
                </a:ext>
              </a:extLst>
            </p:cNvPr>
            <p:cNvSpPr/>
            <p:nvPr/>
          </p:nvSpPr>
          <p:spPr>
            <a:xfrm>
              <a:off x="805346" y="1488680"/>
              <a:ext cx="2299482" cy="1335174"/>
            </a:xfrm>
            <a:prstGeom prst="rect">
              <a:avLst/>
            </a:prstGeom>
            <a:solidFill>
              <a:srgbClr val="002FA7"/>
            </a:solidFill>
            <a:ln w="19050">
              <a:solidFill>
                <a:srgbClr val="002FA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矩形 49" descr="無用PPT原创模板，未经授权禁止商用&#10;关注公众号【無用PPT】获取更多模板&#10;联系微信：wuyppt">
              <a:extLst>
                <a:ext uri="{FF2B5EF4-FFF2-40B4-BE49-F238E27FC236}">
                  <a16:creationId xmlns:a16="http://schemas.microsoft.com/office/drawing/2014/main" id="{2318A9BF-8131-4164-88D3-7A1ABD00452B}"/>
                </a:ext>
              </a:extLst>
            </p:cNvPr>
            <p:cNvSpPr/>
            <p:nvPr/>
          </p:nvSpPr>
          <p:spPr>
            <a:xfrm>
              <a:off x="677842" y="1011166"/>
              <a:ext cx="2157450" cy="461665"/>
            </a:xfrm>
            <a:prstGeom prst="rect">
              <a:avLst/>
            </a:prstGeom>
          </p:spPr>
          <p:txBody>
            <a:bodyPr wrap="none">
              <a:spAutoFit/>
            </a:bodyPr>
            <a:lstStyle/>
            <a:p>
              <a:pPr marL="285750" indent="-285750">
                <a:buFont typeface="Wingdings" panose="05000000000000000000" pitchFamily="2" charset="2"/>
                <a:buChar char="n"/>
              </a:pPr>
              <a:r>
                <a:rPr lang="en-US" altLang="zh-CN" sz="1200" dirty="0">
                  <a:solidFill>
                    <a:srgbClr val="002FA7"/>
                  </a:solidFill>
                  <a:latin typeface="思源黑体 Heavy" panose="020B0A00000000000000" pitchFamily="34" charset="-122"/>
                  <a:ea typeface="思源黑体 Heavy" panose="020B0A00000000000000" pitchFamily="34" charset="-122"/>
                </a:rPr>
                <a:t>Progress in epidemic </a:t>
              </a:r>
              <a:br>
                <a:rPr lang="en-US" altLang="zh-CN" sz="1200" dirty="0">
                  <a:solidFill>
                    <a:srgbClr val="002FA7"/>
                  </a:solidFill>
                  <a:latin typeface="思源黑体 Heavy" panose="020B0A00000000000000" pitchFamily="34" charset="-122"/>
                  <a:ea typeface="思源黑体 Heavy" panose="020B0A00000000000000" pitchFamily="34" charset="-122"/>
                </a:rPr>
              </a:br>
              <a:r>
                <a:rPr lang="en-US" altLang="zh-CN" sz="1200" dirty="0">
                  <a:solidFill>
                    <a:srgbClr val="002FA7"/>
                  </a:solidFill>
                  <a:latin typeface="思源黑体 Heavy" panose="020B0A00000000000000" pitchFamily="34" charset="-122"/>
                  <a:ea typeface="思源黑体 Heavy" panose="020B0A00000000000000" pitchFamily="34" charset="-122"/>
                </a:rPr>
                <a:t>prevention and control</a:t>
              </a:r>
            </a:p>
          </p:txBody>
        </p:sp>
      </p:grpSp>
      <p:grpSp>
        <p:nvGrpSpPr>
          <p:cNvPr id="52" name="组合 51" descr="無用PPT原创模板，未经授权禁止商用&#10;关注公众号【無用PPT】获取更多模板&#10;联系微信：wuyppt">
            <a:extLst>
              <a:ext uri="{FF2B5EF4-FFF2-40B4-BE49-F238E27FC236}">
                <a16:creationId xmlns:a16="http://schemas.microsoft.com/office/drawing/2014/main" id="{14DFA284-6277-45AA-B500-6B90E5A8DAF4}"/>
              </a:ext>
            </a:extLst>
          </p:cNvPr>
          <p:cNvGrpSpPr/>
          <p:nvPr/>
        </p:nvGrpSpPr>
        <p:grpSpPr>
          <a:xfrm>
            <a:off x="3508988" y="1027049"/>
            <a:ext cx="2426986" cy="1826500"/>
            <a:chOff x="677842" y="997354"/>
            <a:chExt cx="2426986" cy="1826500"/>
          </a:xfrm>
        </p:grpSpPr>
        <p:sp>
          <p:nvSpPr>
            <p:cNvPr id="53" name="矩形 52">
              <a:extLst>
                <a:ext uri="{FF2B5EF4-FFF2-40B4-BE49-F238E27FC236}">
                  <a16:creationId xmlns:a16="http://schemas.microsoft.com/office/drawing/2014/main" id="{AA371579-D2B4-44EF-AC9C-17851E086845}"/>
                </a:ext>
              </a:extLst>
            </p:cNvPr>
            <p:cNvSpPr/>
            <p:nvPr/>
          </p:nvSpPr>
          <p:spPr>
            <a:xfrm>
              <a:off x="805346" y="1488680"/>
              <a:ext cx="2299482" cy="1335174"/>
            </a:xfrm>
            <a:prstGeom prst="rect">
              <a:avLst/>
            </a:prstGeom>
            <a:solidFill>
              <a:schemeClr val="bg1">
                <a:lumMod val="95000"/>
              </a:schemeClr>
            </a:solidFill>
            <a:ln w="19050">
              <a:solidFill>
                <a:srgbClr val="002FA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矩形 54" descr="無用PPT原创模板，未经授权禁止商用&#10;关注公众号【無用PPT】获取更多模板&#10;联系微信：wuyppt">
              <a:extLst>
                <a:ext uri="{FF2B5EF4-FFF2-40B4-BE49-F238E27FC236}">
                  <a16:creationId xmlns:a16="http://schemas.microsoft.com/office/drawing/2014/main" id="{46075057-68A1-42BC-9172-9BDE028EFDEC}"/>
                </a:ext>
              </a:extLst>
            </p:cNvPr>
            <p:cNvSpPr/>
            <p:nvPr/>
          </p:nvSpPr>
          <p:spPr>
            <a:xfrm>
              <a:off x="677842" y="997354"/>
              <a:ext cx="1966629" cy="461665"/>
            </a:xfrm>
            <a:prstGeom prst="rect">
              <a:avLst/>
            </a:prstGeom>
          </p:spPr>
          <p:txBody>
            <a:bodyPr wrap="none">
              <a:spAutoFit/>
            </a:bodyPr>
            <a:lstStyle/>
            <a:p>
              <a:pPr marL="285750" indent="-285750">
                <a:buFont typeface="Wingdings" panose="05000000000000000000" pitchFamily="2" charset="2"/>
                <a:buChar char="n"/>
              </a:pPr>
              <a:r>
                <a:rPr lang="en-US" altLang="zh-CN" sz="1200" dirty="0">
                  <a:solidFill>
                    <a:srgbClr val="002FA7"/>
                  </a:solidFill>
                  <a:latin typeface="思源黑体 Heavy" panose="020B0A00000000000000" pitchFamily="34" charset="-122"/>
                  <a:ea typeface="思源黑体 Heavy" panose="020B0A00000000000000" pitchFamily="34" charset="-122"/>
                </a:rPr>
                <a:t>Shanghai Municipal </a:t>
              </a:r>
              <a:br>
                <a:rPr lang="en-US" altLang="zh-CN" sz="1200" dirty="0">
                  <a:solidFill>
                    <a:srgbClr val="002FA7"/>
                  </a:solidFill>
                  <a:latin typeface="思源黑体 Heavy" panose="020B0A00000000000000" pitchFamily="34" charset="-122"/>
                  <a:ea typeface="思源黑体 Heavy" panose="020B0A00000000000000" pitchFamily="34" charset="-122"/>
                </a:rPr>
              </a:br>
              <a:r>
                <a:rPr lang="en-US" altLang="zh-CN" sz="1200" dirty="0">
                  <a:solidFill>
                    <a:srgbClr val="002FA7"/>
                  </a:solidFill>
                  <a:latin typeface="思源黑体 Heavy" panose="020B0A00000000000000" pitchFamily="34" charset="-122"/>
                  <a:ea typeface="思源黑体 Heavy" panose="020B0A00000000000000" pitchFamily="34" charset="-122"/>
                </a:rPr>
                <a:t>Health Commission</a:t>
              </a:r>
            </a:p>
          </p:txBody>
        </p:sp>
      </p:grpSp>
      <p:grpSp>
        <p:nvGrpSpPr>
          <p:cNvPr id="67" name="组合 66" descr="無用PPT原创模板，未经授权禁止商用&#10;关注公众号【無用PPT】获取更多模板&#10;联系微信：wuyppt">
            <a:extLst>
              <a:ext uri="{FF2B5EF4-FFF2-40B4-BE49-F238E27FC236}">
                <a16:creationId xmlns:a16="http://schemas.microsoft.com/office/drawing/2014/main" id="{A9591A21-7581-4A77-A02B-B4B847F60237}"/>
              </a:ext>
            </a:extLst>
          </p:cNvPr>
          <p:cNvGrpSpPr/>
          <p:nvPr/>
        </p:nvGrpSpPr>
        <p:grpSpPr>
          <a:xfrm>
            <a:off x="572032" y="3335147"/>
            <a:ext cx="2614256" cy="1696532"/>
            <a:chOff x="490572" y="1127322"/>
            <a:chExt cx="2614256" cy="1696532"/>
          </a:xfrm>
        </p:grpSpPr>
        <p:sp>
          <p:nvSpPr>
            <p:cNvPr id="68" name="矩形 67">
              <a:extLst>
                <a:ext uri="{FF2B5EF4-FFF2-40B4-BE49-F238E27FC236}">
                  <a16:creationId xmlns:a16="http://schemas.microsoft.com/office/drawing/2014/main" id="{635A5024-B502-4002-A0F5-CF979B24D846}"/>
                </a:ext>
              </a:extLst>
            </p:cNvPr>
            <p:cNvSpPr/>
            <p:nvPr/>
          </p:nvSpPr>
          <p:spPr>
            <a:xfrm>
              <a:off x="805346" y="1488680"/>
              <a:ext cx="2299482" cy="1335174"/>
            </a:xfrm>
            <a:prstGeom prst="rect">
              <a:avLst/>
            </a:prstGeom>
            <a:solidFill>
              <a:schemeClr val="bg1">
                <a:lumMod val="95000"/>
              </a:schemeClr>
            </a:solidFill>
            <a:ln w="19050">
              <a:solidFill>
                <a:srgbClr val="002FA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0" name="矩形 69" descr="無用PPT原创模板，未经授权禁止商用&#10;关注公众号【無用PPT】获取更多模板&#10;联系微信：wuyppt">
              <a:extLst>
                <a:ext uri="{FF2B5EF4-FFF2-40B4-BE49-F238E27FC236}">
                  <a16:creationId xmlns:a16="http://schemas.microsoft.com/office/drawing/2014/main" id="{79301D7C-6CDF-4280-80AD-210778F7CF6F}"/>
                </a:ext>
              </a:extLst>
            </p:cNvPr>
            <p:cNvSpPr/>
            <p:nvPr/>
          </p:nvSpPr>
          <p:spPr>
            <a:xfrm>
              <a:off x="490572" y="1127322"/>
              <a:ext cx="1894493" cy="276999"/>
            </a:xfrm>
            <a:prstGeom prst="rect">
              <a:avLst/>
            </a:prstGeom>
          </p:spPr>
          <p:txBody>
            <a:bodyPr wrap="none">
              <a:spAutoFit/>
            </a:bodyPr>
            <a:lstStyle/>
            <a:p>
              <a:pPr marL="285750" indent="-285750">
                <a:buFont typeface="Wingdings" panose="05000000000000000000" pitchFamily="2" charset="2"/>
                <a:buChar char="n"/>
              </a:pPr>
              <a:r>
                <a:rPr lang="en-US" altLang="zh-CN" sz="1200" dirty="0">
                  <a:solidFill>
                    <a:srgbClr val="002FA7"/>
                  </a:solidFill>
                  <a:latin typeface="思源黑体 Heavy" panose="020B0A00000000000000" pitchFamily="34" charset="-122"/>
                  <a:ea typeface="思源黑体 Heavy" panose="020B0A00000000000000" pitchFamily="34" charset="-122"/>
                </a:rPr>
                <a:t>Shanghai </a:t>
              </a:r>
              <a:r>
                <a:rPr lang="en-US" altLang="zh-CN" sz="1200" dirty="0" err="1">
                  <a:solidFill>
                    <a:srgbClr val="002FA7"/>
                  </a:solidFill>
                  <a:latin typeface="思源黑体 Heavy" panose="020B0A00000000000000" pitchFamily="34" charset="-122"/>
                  <a:ea typeface="思源黑体 Heavy" panose="020B0A00000000000000" pitchFamily="34" charset="-122"/>
                </a:rPr>
                <a:t>Bendibao</a:t>
              </a:r>
              <a:endParaRPr lang="en-US" altLang="zh-CN" sz="1200" dirty="0">
                <a:solidFill>
                  <a:srgbClr val="002FA7"/>
                </a:solidFill>
                <a:latin typeface="思源黑体 Heavy" panose="020B0A00000000000000" pitchFamily="34" charset="-122"/>
                <a:ea typeface="思源黑体 Heavy" panose="020B0A00000000000000" pitchFamily="34" charset="-122"/>
              </a:endParaRPr>
            </a:p>
          </p:txBody>
        </p:sp>
      </p:grpSp>
      <p:cxnSp>
        <p:nvCxnSpPr>
          <p:cNvPr id="72" name="直接连接符 71" descr="無用PPT原创模板，未经授权禁止商用&#10;关注公众号【無用PPT】获取更多模板&#10;联系微信：wuyppt">
            <a:extLst>
              <a:ext uri="{FF2B5EF4-FFF2-40B4-BE49-F238E27FC236}">
                <a16:creationId xmlns:a16="http://schemas.microsoft.com/office/drawing/2014/main" id="{6764D8E8-BBDC-49F0-915E-BD0E88C97B15}"/>
              </a:ext>
            </a:extLst>
          </p:cNvPr>
          <p:cNvCxnSpPr>
            <a:cxnSpLocks/>
          </p:cNvCxnSpPr>
          <p:nvPr/>
        </p:nvCxnSpPr>
        <p:spPr>
          <a:xfrm flipH="1">
            <a:off x="994434" y="5835793"/>
            <a:ext cx="8962366" cy="0"/>
          </a:xfrm>
          <a:prstGeom prst="line">
            <a:avLst/>
          </a:prstGeom>
          <a:ln w="19050" cap="rnd">
            <a:solidFill>
              <a:srgbClr val="002FA7"/>
            </a:solidFill>
          </a:ln>
        </p:spPr>
        <p:style>
          <a:lnRef idx="1">
            <a:schemeClr val="accent1"/>
          </a:lnRef>
          <a:fillRef idx="0">
            <a:schemeClr val="accent1"/>
          </a:fillRef>
          <a:effectRef idx="0">
            <a:schemeClr val="accent1"/>
          </a:effectRef>
          <a:fontRef idx="minor">
            <a:schemeClr val="tx1"/>
          </a:fontRef>
        </p:style>
      </p:cxnSp>
      <p:sp>
        <p:nvSpPr>
          <p:cNvPr id="73" name="立方体 72" descr="無用PPT原创模板，未经授权禁止商用&#10;关注公众号【無用PPT】获取更多模板&#10;联系微信：wuyppt">
            <a:extLst>
              <a:ext uri="{FF2B5EF4-FFF2-40B4-BE49-F238E27FC236}">
                <a16:creationId xmlns:a16="http://schemas.microsoft.com/office/drawing/2014/main" id="{C5713B7B-BC29-469E-920A-EB68BD1AC68F}"/>
              </a:ext>
            </a:extLst>
          </p:cNvPr>
          <p:cNvSpPr/>
          <p:nvPr/>
        </p:nvSpPr>
        <p:spPr>
          <a:xfrm>
            <a:off x="10711228" y="5502549"/>
            <a:ext cx="334576" cy="334576"/>
          </a:xfrm>
          <a:prstGeom prst="cube">
            <a:avLst/>
          </a:prstGeom>
          <a:ln w="19050" cap="rnd">
            <a:solidFill>
              <a:srgbClr val="002FA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74" name="立方体 73" descr="無用PPT原创模板，未经授权禁止商用&#10;关注公众号【無用PPT】获取更多模板&#10;联系微信：wuyppt">
            <a:extLst>
              <a:ext uri="{FF2B5EF4-FFF2-40B4-BE49-F238E27FC236}">
                <a16:creationId xmlns:a16="http://schemas.microsoft.com/office/drawing/2014/main" id="{C8064E78-3668-4E6D-812F-953FD1279F81}"/>
              </a:ext>
            </a:extLst>
          </p:cNvPr>
          <p:cNvSpPr/>
          <p:nvPr/>
        </p:nvSpPr>
        <p:spPr>
          <a:xfrm>
            <a:off x="10242021" y="5501217"/>
            <a:ext cx="334576" cy="334576"/>
          </a:xfrm>
          <a:prstGeom prst="cube">
            <a:avLst/>
          </a:prstGeom>
          <a:ln w="19050" cap="rnd">
            <a:solidFill>
              <a:srgbClr val="002FA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cxnSp>
        <p:nvCxnSpPr>
          <p:cNvPr id="76" name="直接连接符 75" descr="無用PPT原创模板，未经授权禁止商用&#10;关注公众号【無用PPT】获取更多模板&#10;联系微信：wuyppt">
            <a:extLst>
              <a:ext uri="{FF2B5EF4-FFF2-40B4-BE49-F238E27FC236}">
                <a16:creationId xmlns:a16="http://schemas.microsoft.com/office/drawing/2014/main" id="{A46F7C63-25EE-4F7E-9C5A-D20B2575787B}"/>
              </a:ext>
            </a:extLst>
          </p:cNvPr>
          <p:cNvCxnSpPr>
            <a:cxnSpLocks/>
          </p:cNvCxnSpPr>
          <p:nvPr/>
        </p:nvCxnSpPr>
        <p:spPr>
          <a:xfrm flipH="1">
            <a:off x="7419683" y="3068566"/>
            <a:ext cx="3722914" cy="0"/>
          </a:xfrm>
          <a:prstGeom prst="line">
            <a:avLst/>
          </a:prstGeom>
          <a:ln w="19050" cap="rnd">
            <a:solidFill>
              <a:srgbClr val="002FA7"/>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46F1FDCB-0F9E-464C-9D2A-0B229ACD85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139" y="1671887"/>
            <a:ext cx="2206817" cy="1023451"/>
          </a:xfrm>
          <a:prstGeom prst="rect">
            <a:avLst/>
          </a:prstGeom>
        </p:spPr>
      </p:pic>
      <p:pic>
        <p:nvPicPr>
          <p:cNvPr id="8" name="图片 7">
            <a:extLst>
              <a:ext uri="{FF2B5EF4-FFF2-40B4-BE49-F238E27FC236}">
                <a16:creationId xmlns:a16="http://schemas.microsoft.com/office/drawing/2014/main" id="{08919A16-2518-734E-92DD-E5F5701A78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7788" y="1671887"/>
            <a:ext cx="2143434" cy="977844"/>
          </a:xfrm>
          <a:prstGeom prst="rect">
            <a:avLst/>
          </a:prstGeom>
        </p:spPr>
      </p:pic>
      <p:pic>
        <p:nvPicPr>
          <p:cNvPr id="11" name="图片 10">
            <a:extLst>
              <a:ext uri="{FF2B5EF4-FFF2-40B4-BE49-F238E27FC236}">
                <a16:creationId xmlns:a16="http://schemas.microsoft.com/office/drawing/2014/main" id="{36CCBBCD-6C24-8A4F-AD87-6C16E44B6D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214" y="3875703"/>
            <a:ext cx="2232633" cy="976777"/>
          </a:xfrm>
          <a:prstGeom prst="rect">
            <a:avLst/>
          </a:prstGeom>
        </p:spPr>
      </p:pic>
      <p:pic>
        <p:nvPicPr>
          <p:cNvPr id="13" name="图片 12">
            <a:extLst>
              <a:ext uri="{FF2B5EF4-FFF2-40B4-BE49-F238E27FC236}">
                <a16:creationId xmlns:a16="http://schemas.microsoft.com/office/drawing/2014/main" id="{6F508583-A835-254C-B66E-001274C30A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4593" y="3875703"/>
            <a:ext cx="2071156" cy="942784"/>
          </a:xfrm>
          <a:prstGeom prst="rect">
            <a:avLst/>
          </a:prstGeom>
        </p:spPr>
      </p:pic>
      <p:sp>
        <p:nvSpPr>
          <p:cNvPr id="24" name="文本框 23" descr="無用PPT原创模板，未经授权禁止商用&#10;关注公众号【無用PPT】获取更多模板&#10;联系微信：wuyppt">
            <a:extLst>
              <a:ext uri="{FF2B5EF4-FFF2-40B4-BE49-F238E27FC236}">
                <a16:creationId xmlns:a16="http://schemas.microsoft.com/office/drawing/2014/main" id="{027A6DCC-B647-BE44-BA8A-4B2E432EC9FA}"/>
              </a:ext>
            </a:extLst>
          </p:cNvPr>
          <p:cNvSpPr txBox="1"/>
          <p:nvPr/>
        </p:nvSpPr>
        <p:spPr>
          <a:xfrm>
            <a:off x="6751216" y="3237966"/>
            <a:ext cx="3960012" cy="1200329"/>
          </a:xfrm>
          <a:prstGeom prst="rect">
            <a:avLst/>
          </a:prstGeom>
          <a:noFill/>
          <a:ln>
            <a:noFill/>
          </a:ln>
        </p:spPr>
        <p:txBody>
          <a:bodyPr wrap="square">
            <a:spAutoFit/>
          </a:bodyPr>
          <a:lstStyle/>
          <a:p>
            <a:r>
              <a:rPr lang="en-US" altLang="zh-CN" sz="7200" dirty="0">
                <a:ln w="12700">
                  <a:noFill/>
                </a:ln>
                <a:solidFill>
                  <a:srgbClr val="002FA7"/>
                </a:solidFill>
                <a:latin typeface="Bogam" pitchFamily="2" charset="0"/>
              </a:rPr>
              <a:t>3.6-5.31</a:t>
            </a:r>
          </a:p>
        </p:txBody>
      </p:sp>
    </p:spTree>
    <p:extLst>
      <p:ext uri="{BB962C8B-B14F-4D97-AF65-F5344CB8AC3E}">
        <p14:creationId xmlns:p14="http://schemas.microsoft.com/office/powerpoint/2010/main" val="1002231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descr="無用PPT原创模板，未经授权禁止商用&#10;关注公众号【無用PPT】获取更多模板&#10;联系微信：wuyppt">
            <a:extLst>
              <a:ext uri="{FF2B5EF4-FFF2-40B4-BE49-F238E27FC236}">
                <a16:creationId xmlns:a16="http://schemas.microsoft.com/office/drawing/2014/main" id="{892DA966-ED1D-4BFA-9553-15467B558126}"/>
              </a:ext>
            </a:extLst>
          </p:cNvPr>
          <p:cNvSpPr/>
          <p:nvPr/>
        </p:nvSpPr>
        <p:spPr>
          <a:xfrm>
            <a:off x="1415661" y="3936193"/>
            <a:ext cx="3152658" cy="276999"/>
          </a:xfrm>
          <a:prstGeom prst="rect">
            <a:avLst/>
          </a:prstGeom>
        </p:spPr>
        <p:txBody>
          <a:bodyPr wrap="none">
            <a:spAutoFit/>
          </a:bodyPr>
          <a:lstStyle/>
          <a:p>
            <a:r>
              <a:rPr lang="en-US" altLang="zh-CN" sz="1200" dirty="0">
                <a:solidFill>
                  <a:srgbClr val="002FA7"/>
                </a:solidFill>
                <a:latin typeface="思源黑体 Heavy" panose="020B0A00000000000000" pitchFamily="34" charset="-122"/>
                <a:ea typeface="思源黑体 Heavy" panose="020B0A00000000000000" pitchFamily="34" charset="-122"/>
                <a:cs typeface="Open Sans" charset="0"/>
              </a:rPr>
              <a:t>We clean the data by the following code</a:t>
            </a:r>
            <a:endParaRPr lang="zh-CN" altLang="en-US" sz="1200" dirty="0">
              <a:solidFill>
                <a:srgbClr val="002FA7"/>
              </a:solidFill>
              <a:latin typeface="思源黑体 Heavy" panose="020B0A00000000000000" pitchFamily="34" charset="-122"/>
              <a:ea typeface="思源黑体 Heavy" panose="020B0A00000000000000" pitchFamily="34" charset="-122"/>
              <a:cs typeface="Open Sans" charset="0"/>
            </a:endParaRPr>
          </a:p>
        </p:txBody>
      </p:sp>
      <p:sp>
        <p:nvSpPr>
          <p:cNvPr id="31" name="椭圆 30" descr="無用PPT原创模板，未经授权禁止商用&#10;关注公众号【無用PPT】获取更多模板&#10;联系微信：wuyppt">
            <a:extLst>
              <a:ext uri="{FF2B5EF4-FFF2-40B4-BE49-F238E27FC236}">
                <a16:creationId xmlns:a16="http://schemas.microsoft.com/office/drawing/2014/main" id="{792BF967-B1BE-4BFD-B42E-2E0E2D984D75}"/>
              </a:ext>
            </a:extLst>
          </p:cNvPr>
          <p:cNvSpPr/>
          <p:nvPr/>
        </p:nvSpPr>
        <p:spPr>
          <a:xfrm>
            <a:off x="1045374" y="3986185"/>
            <a:ext cx="177016" cy="177016"/>
          </a:xfrm>
          <a:prstGeom prst="ellipse">
            <a:avLst/>
          </a:prstGeom>
          <a:ln w="88900" cap="rnd">
            <a:solidFill>
              <a:srgbClr val="002FA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pic>
        <p:nvPicPr>
          <p:cNvPr id="7" name="图形 6" descr="無用PPT原创模板，未经授权禁止商用&#10;关注公众号【無用PPT】获取更多模板&#10;联系微信：wuyppt">
            <a:extLst>
              <a:ext uri="{FF2B5EF4-FFF2-40B4-BE49-F238E27FC236}">
                <a16:creationId xmlns:a16="http://schemas.microsoft.com/office/drawing/2014/main" id="{B85964A9-BDB7-489A-AD2F-7808449516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89539" y="1391158"/>
            <a:ext cx="3552175" cy="1330258"/>
          </a:xfrm>
          <a:prstGeom prst="rect">
            <a:avLst/>
          </a:prstGeom>
        </p:spPr>
      </p:pic>
      <p:sp>
        <p:nvSpPr>
          <p:cNvPr id="12" name="文本框 11" descr="無用PPT原创模板，未经授权禁止商用&#10;关注公众号【無用PPT】获取更多模板&#10;联系微信：wuyppt">
            <a:extLst>
              <a:ext uri="{FF2B5EF4-FFF2-40B4-BE49-F238E27FC236}">
                <a16:creationId xmlns:a16="http://schemas.microsoft.com/office/drawing/2014/main" id="{708E5C5E-7123-4FF2-8EEE-B6C94E78DF2B}"/>
              </a:ext>
            </a:extLst>
          </p:cNvPr>
          <p:cNvSpPr txBox="1"/>
          <p:nvPr/>
        </p:nvSpPr>
        <p:spPr>
          <a:xfrm>
            <a:off x="910272" y="705817"/>
            <a:ext cx="2862720" cy="1938992"/>
          </a:xfrm>
          <a:prstGeom prst="rect">
            <a:avLst/>
          </a:prstGeom>
          <a:noFill/>
        </p:spPr>
        <p:txBody>
          <a:bodyPr wrap="square">
            <a:spAutoFit/>
          </a:bodyPr>
          <a:lstStyle/>
          <a:p>
            <a:r>
              <a:rPr lang="en-US" altLang="zh-CN" sz="6000" dirty="0">
                <a:ln w="12700">
                  <a:solidFill>
                    <a:srgbClr val="002FA7"/>
                  </a:solidFill>
                </a:ln>
                <a:solidFill>
                  <a:schemeClr val="bg1">
                    <a:lumMod val="95000"/>
                  </a:schemeClr>
                </a:solidFill>
                <a:effectLst>
                  <a:outerShdw dist="38100" dir="2700000" sx="102000" sy="102000" algn="tl" rotWithShape="0">
                    <a:srgbClr val="002FA7"/>
                  </a:outerShdw>
                </a:effectLst>
                <a:latin typeface="Bogam" pitchFamily="2" charset="0"/>
              </a:rPr>
              <a:t>Data Cleaning </a:t>
            </a:r>
          </a:p>
        </p:txBody>
      </p:sp>
      <p:pic>
        <p:nvPicPr>
          <p:cNvPr id="11" name="图片 10">
            <a:extLst>
              <a:ext uri="{FF2B5EF4-FFF2-40B4-BE49-F238E27FC236}">
                <a16:creationId xmlns:a16="http://schemas.microsoft.com/office/drawing/2014/main" id="{3F684E7A-CE7C-724B-8D0F-9C7B186D0940}"/>
              </a:ext>
            </a:extLst>
          </p:cNvPr>
          <p:cNvPicPr>
            <a:picLocks noChangeAspect="1"/>
          </p:cNvPicPr>
          <p:nvPr/>
        </p:nvPicPr>
        <p:blipFill rotWithShape="1">
          <a:blip r:embed="rId4">
            <a:extLst>
              <a:ext uri="{28A0092B-C50C-407E-A947-70E740481C1C}">
                <a14:useLocalDpi xmlns:a14="http://schemas.microsoft.com/office/drawing/2010/main" val="0"/>
              </a:ext>
            </a:extLst>
          </a:blip>
          <a:srcRect r="19279"/>
          <a:stretch/>
        </p:blipFill>
        <p:spPr>
          <a:xfrm>
            <a:off x="6096000" y="1014257"/>
            <a:ext cx="5056723" cy="4700370"/>
          </a:xfrm>
          <a:prstGeom prst="rect">
            <a:avLst/>
          </a:prstGeom>
        </p:spPr>
      </p:pic>
    </p:spTree>
    <p:extLst>
      <p:ext uri="{BB962C8B-B14F-4D97-AF65-F5344CB8AC3E}">
        <p14:creationId xmlns:p14="http://schemas.microsoft.com/office/powerpoint/2010/main" val="2186098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descr="無用PPT原创模板，未经授权禁止商用&#10;关注公众号【無用PPT】获取更多模板&#10;联系微信：wuyppt">
            <a:extLst>
              <a:ext uri="{FF2B5EF4-FFF2-40B4-BE49-F238E27FC236}">
                <a16:creationId xmlns:a16="http://schemas.microsoft.com/office/drawing/2014/main" id="{EF5D3B4E-73C1-4329-87FC-24409AAFA451}"/>
              </a:ext>
            </a:extLst>
          </p:cNvPr>
          <p:cNvSpPr txBox="1"/>
          <p:nvPr/>
        </p:nvSpPr>
        <p:spPr>
          <a:xfrm>
            <a:off x="5399727" y="68189"/>
            <a:ext cx="6951423" cy="1446550"/>
          </a:xfrm>
          <a:prstGeom prst="rect">
            <a:avLst/>
          </a:prstGeom>
          <a:noFill/>
        </p:spPr>
        <p:txBody>
          <a:bodyPr wrap="square">
            <a:spAutoFit/>
          </a:bodyPr>
          <a:lstStyle/>
          <a:p>
            <a:r>
              <a:rPr lang="en-US" altLang="zh-CN" sz="8800" dirty="0">
                <a:ln w="12700">
                  <a:solidFill>
                    <a:srgbClr val="002FA7"/>
                  </a:solidFill>
                </a:ln>
                <a:solidFill>
                  <a:schemeClr val="bg1">
                    <a:lumMod val="95000"/>
                  </a:schemeClr>
                </a:solidFill>
                <a:effectLst>
                  <a:outerShdw dist="38100" dir="2700000" sx="102000" sy="102000" algn="tl" rotWithShape="0">
                    <a:srgbClr val="002FA7"/>
                  </a:outerShdw>
                </a:effectLst>
                <a:latin typeface="Bogam" pitchFamily="2" charset="0"/>
              </a:rPr>
              <a:t>Data Analysis</a:t>
            </a:r>
          </a:p>
        </p:txBody>
      </p:sp>
      <p:sp>
        <p:nvSpPr>
          <p:cNvPr id="31" name="椭圆 30" descr="無用PPT原创模板，未经授权禁止商用&#10;关注公众号【無用PPT】获取更多模板&#10;联系微信：wuyppt">
            <a:extLst>
              <a:ext uri="{FF2B5EF4-FFF2-40B4-BE49-F238E27FC236}">
                <a16:creationId xmlns:a16="http://schemas.microsoft.com/office/drawing/2014/main" id="{792BF967-B1BE-4BFD-B42E-2E0E2D984D75}"/>
              </a:ext>
            </a:extLst>
          </p:cNvPr>
          <p:cNvSpPr/>
          <p:nvPr/>
        </p:nvSpPr>
        <p:spPr>
          <a:xfrm>
            <a:off x="994397" y="1086615"/>
            <a:ext cx="177016" cy="177016"/>
          </a:xfrm>
          <a:prstGeom prst="ellipse">
            <a:avLst/>
          </a:prstGeom>
          <a:ln w="88900" cap="rnd">
            <a:solidFill>
              <a:srgbClr val="002FA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pic>
        <p:nvPicPr>
          <p:cNvPr id="27" name="图片 26">
            <a:extLst>
              <a:ext uri="{FF2B5EF4-FFF2-40B4-BE49-F238E27FC236}">
                <a16:creationId xmlns:a16="http://schemas.microsoft.com/office/drawing/2014/main" id="{1EF67995-ECF9-034A-9946-5D3688DE0FEF}"/>
              </a:ext>
            </a:extLst>
          </p:cNvPr>
          <p:cNvPicPr>
            <a:picLocks noChangeAspect="1"/>
          </p:cNvPicPr>
          <p:nvPr/>
        </p:nvPicPr>
        <p:blipFill>
          <a:blip r:embed="rId2"/>
          <a:stretch>
            <a:fillRect/>
          </a:stretch>
        </p:blipFill>
        <p:spPr>
          <a:xfrm>
            <a:off x="526171" y="1656179"/>
            <a:ext cx="10905739" cy="4476524"/>
          </a:xfrm>
          <a:prstGeom prst="rect">
            <a:avLst/>
          </a:prstGeom>
        </p:spPr>
      </p:pic>
      <p:sp>
        <p:nvSpPr>
          <p:cNvPr id="28" name="矩形 27" descr="無用PPT原创模板，未经授权禁止商用&#10;关注公众号【無用PPT】获取更多模板&#10;联系微信：wuyppt">
            <a:extLst>
              <a:ext uri="{FF2B5EF4-FFF2-40B4-BE49-F238E27FC236}">
                <a16:creationId xmlns:a16="http://schemas.microsoft.com/office/drawing/2014/main" id="{E6FE825D-0BAF-BA4F-9691-27BA922BE205}"/>
              </a:ext>
            </a:extLst>
          </p:cNvPr>
          <p:cNvSpPr/>
          <p:nvPr/>
        </p:nvSpPr>
        <p:spPr>
          <a:xfrm>
            <a:off x="1247194" y="1044407"/>
            <a:ext cx="3909597" cy="276999"/>
          </a:xfrm>
          <a:prstGeom prst="rect">
            <a:avLst/>
          </a:prstGeom>
        </p:spPr>
        <p:txBody>
          <a:bodyPr wrap="square">
            <a:spAutoFit/>
          </a:bodyPr>
          <a:lstStyle/>
          <a:p>
            <a:r>
              <a:rPr lang="en-US" altLang="zh-CN" sz="1200" dirty="0">
                <a:solidFill>
                  <a:srgbClr val="002FA7"/>
                </a:solidFill>
                <a:latin typeface="思源黑体 Heavy" panose="020B0A00000000000000" pitchFamily="34" charset="-122"/>
                <a:ea typeface="思源黑体 Heavy" panose="020B0A00000000000000" pitchFamily="34" charset="-122"/>
                <a:cs typeface="Open Sans" charset="0"/>
              </a:rPr>
              <a:t>We first get a brief impression about the epidemic: </a:t>
            </a:r>
          </a:p>
        </p:txBody>
      </p:sp>
    </p:spTree>
    <p:extLst>
      <p:ext uri="{BB962C8B-B14F-4D97-AF65-F5344CB8AC3E}">
        <p14:creationId xmlns:p14="http://schemas.microsoft.com/office/powerpoint/2010/main" val="1994433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descr="無用PPT原创模板，未经授权禁止商用&#10;关注公众号【無用PPT】获取更多模板&#10;联系微信：wuyppt">
            <a:extLst>
              <a:ext uri="{FF2B5EF4-FFF2-40B4-BE49-F238E27FC236}">
                <a16:creationId xmlns:a16="http://schemas.microsoft.com/office/drawing/2014/main" id="{EF5D3B4E-73C1-4329-87FC-24409AAFA451}"/>
              </a:ext>
            </a:extLst>
          </p:cNvPr>
          <p:cNvSpPr txBox="1"/>
          <p:nvPr/>
        </p:nvSpPr>
        <p:spPr>
          <a:xfrm>
            <a:off x="6394277" y="-94827"/>
            <a:ext cx="5146512" cy="1569660"/>
          </a:xfrm>
          <a:prstGeom prst="rect">
            <a:avLst/>
          </a:prstGeom>
          <a:noFill/>
        </p:spPr>
        <p:txBody>
          <a:bodyPr wrap="square">
            <a:spAutoFit/>
          </a:bodyPr>
          <a:lstStyle/>
          <a:p>
            <a:r>
              <a:rPr lang="en-US" altLang="zh-CN" sz="9600" dirty="0">
                <a:ln w="12700">
                  <a:solidFill>
                    <a:srgbClr val="002FA7"/>
                  </a:solidFill>
                </a:ln>
                <a:solidFill>
                  <a:schemeClr val="bg1">
                    <a:lumMod val="95000"/>
                  </a:schemeClr>
                </a:solidFill>
                <a:effectLst>
                  <a:outerShdw dist="38100" dir="2700000" sx="102000" sy="102000" algn="tl" rotWithShape="0">
                    <a:srgbClr val="002FA7"/>
                  </a:outerShdw>
                </a:effectLst>
                <a:latin typeface="Bogam" pitchFamily="2" charset="0"/>
              </a:rPr>
              <a:t>Curve Fit</a:t>
            </a:r>
          </a:p>
        </p:txBody>
      </p:sp>
      <p:sp>
        <p:nvSpPr>
          <p:cNvPr id="31" name="椭圆 30" descr="無用PPT原创模板，未经授权禁止商用&#10;关注公众号【無用PPT】获取更多模板&#10;联系微信：wuyppt">
            <a:extLst>
              <a:ext uri="{FF2B5EF4-FFF2-40B4-BE49-F238E27FC236}">
                <a16:creationId xmlns:a16="http://schemas.microsoft.com/office/drawing/2014/main" id="{792BF967-B1BE-4BFD-B42E-2E0E2D984D75}"/>
              </a:ext>
            </a:extLst>
          </p:cNvPr>
          <p:cNvSpPr/>
          <p:nvPr/>
        </p:nvSpPr>
        <p:spPr>
          <a:xfrm>
            <a:off x="240108" y="5904842"/>
            <a:ext cx="177016" cy="177016"/>
          </a:xfrm>
          <a:prstGeom prst="ellipse">
            <a:avLst/>
          </a:prstGeom>
          <a:ln w="88900" cap="rnd">
            <a:solidFill>
              <a:srgbClr val="002FA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nvGrpSpPr>
          <p:cNvPr id="6" name="组合 5" descr="無用PPT原创模板，未经授权禁止商用&#10;关注公众号【無用PPT】获取更多模板&#10;联系微信：wuyppt">
            <a:extLst>
              <a:ext uri="{FF2B5EF4-FFF2-40B4-BE49-F238E27FC236}">
                <a16:creationId xmlns:a16="http://schemas.microsoft.com/office/drawing/2014/main" id="{5B4E0252-593D-4B8C-BBCB-74292E8D599C}"/>
              </a:ext>
            </a:extLst>
          </p:cNvPr>
          <p:cNvGrpSpPr/>
          <p:nvPr/>
        </p:nvGrpSpPr>
        <p:grpSpPr>
          <a:xfrm>
            <a:off x="491723" y="1022206"/>
            <a:ext cx="6543741" cy="4436872"/>
            <a:chOff x="782592" y="1150453"/>
            <a:chExt cx="2468023" cy="1673401"/>
          </a:xfrm>
        </p:grpSpPr>
        <p:sp>
          <p:nvSpPr>
            <p:cNvPr id="22" name="矩形 21">
              <a:extLst>
                <a:ext uri="{FF2B5EF4-FFF2-40B4-BE49-F238E27FC236}">
                  <a16:creationId xmlns:a16="http://schemas.microsoft.com/office/drawing/2014/main" id="{51FBDB98-9F37-43DB-B2FF-D84B08DE860F}"/>
                </a:ext>
              </a:extLst>
            </p:cNvPr>
            <p:cNvSpPr/>
            <p:nvPr/>
          </p:nvSpPr>
          <p:spPr>
            <a:xfrm>
              <a:off x="805346" y="1310916"/>
              <a:ext cx="2006587" cy="1512938"/>
            </a:xfrm>
            <a:prstGeom prst="rect">
              <a:avLst/>
            </a:prstGeom>
            <a:solidFill>
              <a:srgbClr val="002FA7"/>
            </a:solidFill>
            <a:ln w="19050">
              <a:solidFill>
                <a:srgbClr val="002FA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descr="無用PPT原创模板，未经授权禁止商用&#10;关注公众号【無用PPT】获取更多模板&#10;联系微信：wuyppt">
              <a:extLst>
                <a:ext uri="{FF2B5EF4-FFF2-40B4-BE49-F238E27FC236}">
                  <a16:creationId xmlns:a16="http://schemas.microsoft.com/office/drawing/2014/main" id="{892DA966-ED1D-4BFA-9553-15467B558126}"/>
                </a:ext>
              </a:extLst>
            </p:cNvPr>
            <p:cNvSpPr/>
            <p:nvPr/>
          </p:nvSpPr>
          <p:spPr>
            <a:xfrm>
              <a:off x="782592" y="1150453"/>
              <a:ext cx="2468023" cy="220959"/>
            </a:xfrm>
            <a:prstGeom prst="rect">
              <a:avLst/>
            </a:prstGeom>
          </p:spPr>
          <p:txBody>
            <a:bodyPr wrap="none">
              <a:spAutoFit/>
            </a:bodyPr>
            <a:lstStyle/>
            <a:p>
              <a:pPr marL="285750" indent="-285750">
                <a:buFont typeface="Wingdings" panose="05000000000000000000" pitchFamily="2" charset="2"/>
                <a:buChar char="n"/>
              </a:pPr>
              <a:r>
                <a:rPr lang="en-US" altLang="zh-CN" dirty="0">
                  <a:solidFill>
                    <a:srgbClr val="002FA7"/>
                  </a:solidFill>
                  <a:latin typeface="思源黑体 Heavy" panose="020B0A00000000000000" pitchFamily="34" charset="-122"/>
                  <a:ea typeface="思源黑体 Heavy" panose="020B0A00000000000000" pitchFamily="34" charset="-122"/>
                  <a:cs typeface="Open Sans" charset="0"/>
                </a:rPr>
                <a:t>Curve fit by least Square Method</a:t>
              </a:r>
            </a:p>
          </p:txBody>
        </p:sp>
      </p:grpSp>
      <p:grpSp>
        <p:nvGrpSpPr>
          <p:cNvPr id="52" name="组合 51" descr="無用PPT原创模板，未经授权禁止商用&#10;关注公众号【無用PPT】获取更多模板&#10;联系微信：wuyppt">
            <a:extLst>
              <a:ext uri="{FF2B5EF4-FFF2-40B4-BE49-F238E27FC236}">
                <a16:creationId xmlns:a16="http://schemas.microsoft.com/office/drawing/2014/main" id="{14DFA284-6277-45AA-B500-6B90E5A8DAF4}"/>
              </a:ext>
            </a:extLst>
          </p:cNvPr>
          <p:cNvGrpSpPr/>
          <p:nvPr/>
        </p:nvGrpSpPr>
        <p:grpSpPr>
          <a:xfrm>
            <a:off x="6084319" y="1659394"/>
            <a:ext cx="5639736" cy="3404023"/>
            <a:chOff x="805346" y="1075806"/>
            <a:chExt cx="2299482" cy="1748048"/>
          </a:xfrm>
        </p:grpSpPr>
        <p:sp>
          <p:nvSpPr>
            <p:cNvPr id="53" name="矩形 52">
              <a:extLst>
                <a:ext uri="{FF2B5EF4-FFF2-40B4-BE49-F238E27FC236}">
                  <a16:creationId xmlns:a16="http://schemas.microsoft.com/office/drawing/2014/main" id="{AA371579-D2B4-44EF-AC9C-17851E086845}"/>
                </a:ext>
              </a:extLst>
            </p:cNvPr>
            <p:cNvSpPr/>
            <p:nvPr/>
          </p:nvSpPr>
          <p:spPr>
            <a:xfrm>
              <a:off x="805346" y="1320827"/>
              <a:ext cx="2299482" cy="1503027"/>
            </a:xfrm>
            <a:prstGeom prst="rect">
              <a:avLst/>
            </a:prstGeom>
            <a:solidFill>
              <a:schemeClr val="bg1">
                <a:lumMod val="95000"/>
              </a:schemeClr>
            </a:solidFill>
            <a:ln w="19050">
              <a:solidFill>
                <a:srgbClr val="002FA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矩形 54" descr="無用PPT原创模板，未经授权禁止商用&#10;关注公众号【無用PPT】获取更多模板&#10;联系微信：wuyppt">
              <a:extLst>
                <a:ext uri="{FF2B5EF4-FFF2-40B4-BE49-F238E27FC236}">
                  <a16:creationId xmlns:a16="http://schemas.microsoft.com/office/drawing/2014/main" id="{46075057-68A1-42BC-9172-9BDE028EFDEC}"/>
                </a:ext>
              </a:extLst>
            </p:cNvPr>
            <p:cNvSpPr/>
            <p:nvPr/>
          </p:nvSpPr>
          <p:spPr>
            <a:xfrm>
              <a:off x="912974" y="1075806"/>
              <a:ext cx="1949999" cy="189661"/>
            </a:xfrm>
            <a:prstGeom prst="rect">
              <a:avLst/>
            </a:prstGeom>
          </p:spPr>
          <p:txBody>
            <a:bodyPr wrap="none">
              <a:spAutoFit/>
            </a:bodyPr>
            <a:lstStyle/>
            <a:p>
              <a:pPr marL="285750" indent="-285750">
                <a:buFont typeface="Wingdings" panose="05000000000000000000" pitchFamily="2" charset="2"/>
                <a:buChar char="n"/>
              </a:pPr>
              <a:r>
                <a:rPr lang="en-US" altLang="zh-CN" dirty="0" err="1">
                  <a:solidFill>
                    <a:srgbClr val="002FA7"/>
                  </a:solidFill>
                  <a:latin typeface="思源黑体 Heavy" panose="020B0A00000000000000" pitchFamily="34" charset="-122"/>
                  <a:ea typeface="思源黑体 Heavy" panose="020B0A00000000000000" pitchFamily="34" charset="-122"/>
                  <a:cs typeface="Open Sans" charset="0"/>
                </a:rPr>
                <a:t>Matlab</a:t>
              </a:r>
              <a:r>
                <a:rPr lang="en-US" altLang="zh-CN" dirty="0">
                  <a:solidFill>
                    <a:srgbClr val="002FA7"/>
                  </a:solidFill>
                  <a:latin typeface="思源黑体 Heavy" panose="020B0A00000000000000" pitchFamily="34" charset="-122"/>
                  <a:ea typeface="思源黑体 Heavy" panose="020B0A00000000000000" pitchFamily="34" charset="-122"/>
                  <a:cs typeface="Open Sans" charset="0"/>
                </a:rPr>
                <a:t> Curve Fitting Smoothing Spline</a:t>
              </a:r>
            </a:p>
          </p:txBody>
        </p:sp>
      </p:grpSp>
      <p:cxnSp>
        <p:nvCxnSpPr>
          <p:cNvPr id="72" name="直接连接符 71" descr="無用PPT原创模板，未经授权禁止商用&#10;关注公众号【無用PPT】获取更多模板&#10;联系微信：wuyppt">
            <a:extLst>
              <a:ext uri="{FF2B5EF4-FFF2-40B4-BE49-F238E27FC236}">
                <a16:creationId xmlns:a16="http://schemas.microsoft.com/office/drawing/2014/main" id="{6764D8E8-BBDC-49F0-915E-BD0E88C97B15}"/>
              </a:ext>
            </a:extLst>
          </p:cNvPr>
          <p:cNvCxnSpPr>
            <a:cxnSpLocks/>
          </p:cNvCxnSpPr>
          <p:nvPr/>
        </p:nvCxnSpPr>
        <p:spPr>
          <a:xfrm flipH="1">
            <a:off x="994434" y="5835793"/>
            <a:ext cx="8962366" cy="0"/>
          </a:xfrm>
          <a:prstGeom prst="line">
            <a:avLst/>
          </a:prstGeom>
          <a:ln w="19050" cap="rnd">
            <a:solidFill>
              <a:srgbClr val="002FA7"/>
            </a:solidFill>
          </a:ln>
        </p:spPr>
        <p:style>
          <a:lnRef idx="1">
            <a:schemeClr val="accent1"/>
          </a:lnRef>
          <a:fillRef idx="0">
            <a:schemeClr val="accent1"/>
          </a:fillRef>
          <a:effectRef idx="0">
            <a:schemeClr val="accent1"/>
          </a:effectRef>
          <a:fontRef idx="minor">
            <a:schemeClr val="tx1"/>
          </a:fontRef>
        </p:style>
      </p:cxnSp>
      <p:cxnSp>
        <p:nvCxnSpPr>
          <p:cNvPr id="76" name="直接连接符 75" descr="無用PPT原创模板，未经授权禁止商用&#10;关注公众号【無用PPT】获取更多模板&#10;联系微信：wuyppt">
            <a:extLst>
              <a:ext uri="{FF2B5EF4-FFF2-40B4-BE49-F238E27FC236}">
                <a16:creationId xmlns:a16="http://schemas.microsoft.com/office/drawing/2014/main" id="{A46F7C63-25EE-4F7E-9C5A-D20B2575787B}"/>
              </a:ext>
            </a:extLst>
          </p:cNvPr>
          <p:cNvCxnSpPr>
            <a:cxnSpLocks/>
          </p:cNvCxnSpPr>
          <p:nvPr/>
        </p:nvCxnSpPr>
        <p:spPr>
          <a:xfrm flipH="1">
            <a:off x="7516792" y="1526790"/>
            <a:ext cx="3722914" cy="0"/>
          </a:xfrm>
          <a:prstGeom prst="line">
            <a:avLst/>
          </a:prstGeom>
          <a:ln w="19050" cap="rnd">
            <a:solidFill>
              <a:srgbClr val="002FA7"/>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5AD6C2A7-2B5C-804B-AC8A-7B3B944D5B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034" y="1604600"/>
            <a:ext cx="4837822" cy="3628367"/>
          </a:xfrm>
          <a:prstGeom prst="rect">
            <a:avLst/>
          </a:prstGeom>
        </p:spPr>
      </p:pic>
      <p:pic>
        <p:nvPicPr>
          <p:cNvPr id="8" name="图片 7">
            <a:extLst>
              <a:ext uri="{FF2B5EF4-FFF2-40B4-BE49-F238E27FC236}">
                <a16:creationId xmlns:a16="http://schemas.microsoft.com/office/drawing/2014/main" id="{9BCE342D-1F57-FA40-9E34-20F66572CA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4637" y="2266473"/>
            <a:ext cx="5499100" cy="2667000"/>
          </a:xfrm>
          <a:prstGeom prst="rect">
            <a:avLst/>
          </a:prstGeom>
        </p:spPr>
      </p:pic>
    </p:spTree>
    <p:extLst>
      <p:ext uri="{BB962C8B-B14F-4D97-AF65-F5344CB8AC3E}">
        <p14:creationId xmlns:p14="http://schemas.microsoft.com/office/powerpoint/2010/main" val="1024449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直接连接符 41" descr="無用PPT原创模板，未经授权禁止商用&#10;关注公众号【無用PPT】获取更多模板&#10;联系微信：wuyppt">
            <a:extLst>
              <a:ext uri="{FF2B5EF4-FFF2-40B4-BE49-F238E27FC236}">
                <a16:creationId xmlns:a16="http://schemas.microsoft.com/office/drawing/2014/main" id="{1CFBB911-BB8A-4184-BA68-87DBEAD30637}"/>
              </a:ext>
            </a:extLst>
          </p:cNvPr>
          <p:cNvCxnSpPr>
            <a:cxnSpLocks/>
          </p:cNvCxnSpPr>
          <p:nvPr/>
        </p:nvCxnSpPr>
        <p:spPr>
          <a:xfrm flipH="1" flipV="1">
            <a:off x="1295058" y="2327622"/>
            <a:ext cx="486" cy="660837"/>
          </a:xfrm>
          <a:prstGeom prst="line">
            <a:avLst/>
          </a:prstGeom>
          <a:ln w="38100" cap="rnd">
            <a:solidFill>
              <a:srgbClr val="002FA7"/>
            </a:solidFill>
          </a:ln>
        </p:spPr>
        <p:style>
          <a:lnRef idx="1">
            <a:schemeClr val="accent1"/>
          </a:lnRef>
          <a:fillRef idx="0">
            <a:schemeClr val="accent1"/>
          </a:fillRef>
          <a:effectRef idx="0">
            <a:schemeClr val="accent1"/>
          </a:effectRef>
          <a:fontRef idx="minor">
            <a:schemeClr val="tx1"/>
          </a:fontRef>
        </p:style>
      </p:cxnSp>
      <p:sp>
        <p:nvSpPr>
          <p:cNvPr id="10" name="文本框 9" descr="無用PPT原创模板，未经授权禁止商用&#10;关注公众号【無用PPT】获取更多模板&#10;联系微信：wuyppt">
            <a:extLst>
              <a:ext uri="{FF2B5EF4-FFF2-40B4-BE49-F238E27FC236}">
                <a16:creationId xmlns:a16="http://schemas.microsoft.com/office/drawing/2014/main" id="{EF5D3B4E-73C1-4329-87FC-24409AAFA451}"/>
              </a:ext>
            </a:extLst>
          </p:cNvPr>
          <p:cNvSpPr txBox="1"/>
          <p:nvPr/>
        </p:nvSpPr>
        <p:spPr>
          <a:xfrm>
            <a:off x="5688777" y="233833"/>
            <a:ext cx="6187660" cy="1323439"/>
          </a:xfrm>
          <a:prstGeom prst="rect">
            <a:avLst/>
          </a:prstGeom>
          <a:noFill/>
        </p:spPr>
        <p:txBody>
          <a:bodyPr wrap="square">
            <a:spAutoFit/>
          </a:bodyPr>
          <a:lstStyle/>
          <a:p>
            <a:r>
              <a:rPr lang="en-US" altLang="zh-CN" sz="8000" dirty="0">
                <a:ln w="12700">
                  <a:solidFill>
                    <a:srgbClr val="002FA7"/>
                  </a:solidFill>
                </a:ln>
                <a:solidFill>
                  <a:schemeClr val="bg1">
                    <a:lumMod val="95000"/>
                  </a:schemeClr>
                </a:solidFill>
                <a:effectLst>
                  <a:outerShdw dist="38100" dir="2700000" sx="102000" sy="102000" algn="tl" rotWithShape="0">
                    <a:srgbClr val="002FA7"/>
                  </a:outerShdw>
                </a:effectLst>
                <a:latin typeface="Bogam" pitchFamily="2" charset="0"/>
              </a:rPr>
              <a:t>SEIRD Model</a:t>
            </a:r>
          </a:p>
        </p:txBody>
      </p:sp>
      <p:sp>
        <p:nvSpPr>
          <p:cNvPr id="31" name="椭圆 30" descr="無用PPT原创模板，未经授权禁止商用&#10;关注公众号【無用PPT】获取更多模板&#10;联系微信：wuyppt">
            <a:extLst>
              <a:ext uri="{FF2B5EF4-FFF2-40B4-BE49-F238E27FC236}">
                <a16:creationId xmlns:a16="http://schemas.microsoft.com/office/drawing/2014/main" id="{792BF967-B1BE-4BFD-B42E-2E0E2D984D75}"/>
              </a:ext>
            </a:extLst>
          </p:cNvPr>
          <p:cNvSpPr/>
          <p:nvPr/>
        </p:nvSpPr>
        <p:spPr>
          <a:xfrm>
            <a:off x="10960245" y="5697915"/>
            <a:ext cx="177016" cy="177016"/>
          </a:xfrm>
          <a:prstGeom prst="ellipse">
            <a:avLst/>
          </a:prstGeom>
          <a:ln w="88900" cap="rnd">
            <a:solidFill>
              <a:srgbClr val="002FA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nvGrpSpPr>
          <p:cNvPr id="4" name="组合 3" descr="無用PPT原创模板，未经授权禁止商用&#10;关注公众号【無用PPT】获取更多模板&#10;联系微信：wuyppt">
            <a:extLst>
              <a:ext uri="{FF2B5EF4-FFF2-40B4-BE49-F238E27FC236}">
                <a16:creationId xmlns:a16="http://schemas.microsoft.com/office/drawing/2014/main" id="{4FAA0E86-82A7-437D-B6F4-99731BF3C3AC}"/>
              </a:ext>
            </a:extLst>
          </p:cNvPr>
          <p:cNvGrpSpPr/>
          <p:nvPr/>
        </p:nvGrpSpPr>
        <p:grpSpPr>
          <a:xfrm>
            <a:off x="1101616" y="1938794"/>
            <a:ext cx="5904267" cy="414147"/>
            <a:chOff x="1181129" y="1095199"/>
            <a:chExt cx="5904267" cy="414147"/>
          </a:xfrm>
        </p:grpSpPr>
        <p:sp>
          <p:nvSpPr>
            <p:cNvPr id="17" name="矩形 16" descr="無用PPT原创模板，未经授权禁止商用&#10;关注公众号【無用PPT】获取更多模板&#10;联系微信：wuyppt">
              <a:extLst>
                <a:ext uri="{FF2B5EF4-FFF2-40B4-BE49-F238E27FC236}">
                  <a16:creationId xmlns:a16="http://schemas.microsoft.com/office/drawing/2014/main" id="{892DA966-ED1D-4BFA-9553-15467B558126}"/>
                </a:ext>
              </a:extLst>
            </p:cNvPr>
            <p:cNvSpPr/>
            <p:nvPr/>
          </p:nvSpPr>
          <p:spPr>
            <a:xfrm>
              <a:off x="1732622" y="1140014"/>
              <a:ext cx="5352774" cy="369332"/>
            </a:xfrm>
            <a:prstGeom prst="rect">
              <a:avLst/>
            </a:prstGeom>
          </p:spPr>
          <p:txBody>
            <a:bodyPr vert="horz" wrap="square">
              <a:spAutoFit/>
            </a:bodyPr>
            <a:lstStyle/>
            <a:p>
              <a:r>
                <a:rPr lang="en-US" altLang="zh-CN" dirty="0">
                  <a:solidFill>
                    <a:srgbClr val="002FA7"/>
                  </a:solidFill>
                  <a:latin typeface="思源黑体 Heavy" panose="020B0A00000000000000" pitchFamily="34" charset="-122"/>
                  <a:ea typeface="思源黑体 Heavy" panose="020B0A00000000000000" pitchFamily="34" charset="-122"/>
                  <a:cs typeface="Open Sans" charset="0"/>
                </a:rPr>
                <a:t>Variable Declaration and Basic assumptions</a:t>
              </a:r>
            </a:p>
          </p:txBody>
        </p:sp>
        <p:sp>
          <p:nvSpPr>
            <p:cNvPr id="22" name="Freeform 27">
              <a:extLst>
                <a:ext uri="{FF2B5EF4-FFF2-40B4-BE49-F238E27FC236}">
                  <a16:creationId xmlns:a16="http://schemas.microsoft.com/office/drawing/2014/main" id="{5AA4C452-E7F8-4302-8B40-C5FD1D7086BD}"/>
                </a:ext>
              </a:extLst>
            </p:cNvPr>
            <p:cNvSpPr>
              <a:spLocks noEditPoints="1"/>
            </p:cNvSpPr>
            <p:nvPr/>
          </p:nvSpPr>
          <p:spPr bwMode="auto">
            <a:xfrm>
              <a:off x="1181129" y="1095199"/>
              <a:ext cx="387856" cy="388828"/>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98 w 176"/>
                <a:gd name="T11" fmla="*/ 167 h 176"/>
                <a:gd name="T12" fmla="*/ 88 w 176"/>
                <a:gd name="T13" fmla="*/ 168 h 176"/>
                <a:gd name="T14" fmla="*/ 8 w 176"/>
                <a:gd name="T15" fmla="*/ 88 h 176"/>
                <a:gd name="T16" fmla="*/ 88 w 176"/>
                <a:gd name="T17" fmla="*/ 8 h 176"/>
                <a:gd name="T18" fmla="*/ 98 w 176"/>
                <a:gd name="T19" fmla="*/ 9 h 176"/>
                <a:gd name="T20" fmla="*/ 128 w 176"/>
                <a:gd name="T21" fmla="*/ 88 h 176"/>
                <a:gd name="T22" fmla="*/ 98 w 176"/>
                <a:gd name="T23" fmla="*/ 16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98" y="167"/>
                  </a:moveTo>
                  <a:cubicBezTo>
                    <a:pt x="95" y="168"/>
                    <a:pt x="92" y="168"/>
                    <a:pt x="88" y="168"/>
                  </a:cubicBezTo>
                  <a:cubicBezTo>
                    <a:pt x="44" y="168"/>
                    <a:pt x="8" y="132"/>
                    <a:pt x="8" y="88"/>
                  </a:cubicBezTo>
                  <a:cubicBezTo>
                    <a:pt x="8" y="44"/>
                    <a:pt x="44" y="8"/>
                    <a:pt x="88" y="8"/>
                  </a:cubicBezTo>
                  <a:cubicBezTo>
                    <a:pt x="92" y="8"/>
                    <a:pt x="95" y="8"/>
                    <a:pt x="98" y="9"/>
                  </a:cubicBezTo>
                  <a:cubicBezTo>
                    <a:pt x="117" y="30"/>
                    <a:pt x="128" y="58"/>
                    <a:pt x="128" y="88"/>
                  </a:cubicBezTo>
                  <a:cubicBezTo>
                    <a:pt x="128" y="118"/>
                    <a:pt x="117" y="146"/>
                    <a:pt x="98" y="167"/>
                  </a:cubicBezTo>
                </a:path>
              </a:pathLst>
            </a:custGeom>
            <a:solidFill>
              <a:srgbClr val="002FA7"/>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 name="组合 5" descr="無用PPT原创模板，未经授权禁止商用&#10;关注公众号【無用PPT】获取更多模板&#10;联系微信：wuyppt">
            <a:extLst>
              <a:ext uri="{FF2B5EF4-FFF2-40B4-BE49-F238E27FC236}">
                <a16:creationId xmlns:a16="http://schemas.microsoft.com/office/drawing/2014/main" id="{B1854605-0EFA-4B17-B0F2-B78F2AE1084E}"/>
              </a:ext>
            </a:extLst>
          </p:cNvPr>
          <p:cNvGrpSpPr/>
          <p:nvPr/>
        </p:nvGrpSpPr>
        <p:grpSpPr>
          <a:xfrm>
            <a:off x="1101616" y="2988459"/>
            <a:ext cx="2884070" cy="404029"/>
            <a:chOff x="4689609" y="1095199"/>
            <a:chExt cx="2884070" cy="404029"/>
          </a:xfrm>
        </p:grpSpPr>
        <p:sp>
          <p:nvSpPr>
            <p:cNvPr id="24" name="Freeform 29">
              <a:extLst>
                <a:ext uri="{FF2B5EF4-FFF2-40B4-BE49-F238E27FC236}">
                  <a16:creationId xmlns:a16="http://schemas.microsoft.com/office/drawing/2014/main" id="{A9587284-3362-41EF-B7E3-299396F9B957}"/>
                </a:ext>
              </a:extLst>
            </p:cNvPr>
            <p:cNvSpPr>
              <a:spLocks noEditPoints="1"/>
            </p:cNvSpPr>
            <p:nvPr/>
          </p:nvSpPr>
          <p:spPr bwMode="auto">
            <a:xfrm>
              <a:off x="4689609" y="1095199"/>
              <a:ext cx="388828" cy="388828"/>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78 w 176"/>
                <a:gd name="T11" fmla="*/ 167 h 176"/>
                <a:gd name="T12" fmla="*/ 8 w 176"/>
                <a:gd name="T13" fmla="*/ 88 h 176"/>
                <a:gd name="T14" fmla="*/ 78 w 176"/>
                <a:gd name="T15" fmla="*/ 9 h 176"/>
                <a:gd name="T16" fmla="*/ 48 w 176"/>
                <a:gd name="T17" fmla="*/ 88 h 176"/>
                <a:gd name="T18" fmla="*/ 78 w 176"/>
                <a:gd name="T19" fmla="*/ 16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78" y="167"/>
                  </a:moveTo>
                  <a:cubicBezTo>
                    <a:pt x="39" y="162"/>
                    <a:pt x="8" y="129"/>
                    <a:pt x="8" y="88"/>
                  </a:cubicBezTo>
                  <a:cubicBezTo>
                    <a:pt x="8" y="47"/>
                    <a:pt x="39" y="14"/>
                    <a:pt x="78" y="9"/>
                  </a:cubicBezTo>
                  <a:cubicBezTo>
                    <a:pt x="59" y="30"/>
                    <a:pt x="48" y="58"/>
                    <a:pt x="48" y="88"/>
                  </a:cubicBezTo>
                  <a:cubicBezTo>
                    <a:pt x="48" y="118"/>
                    <a:pt x="59" y="146"/>
                    <a:pt x="78" y="167"/>
                  </a:cubicBezTo>
                </a:path>
              </a:pathLst>
            </a:custGeom>
            <a:solidFill>
              <a:srgbClr val="002FA7"/>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文本框 28">
              <a:extLst>
                <a:ext uri="{FF2B5EF4-FFF2-40B4-BE49-F238E27FC236}">
                  <a16:creationId xmlns:a16="http://schemas.microsoft.com/office/drawing/2014/main" id="{8A4B05C0-CC40-4E60-9A12-BB1AABB1BA84}"/>
                </a:ext>
              </a:extLst>
            </p:cNvPr>
            <p:cNvSpPr txBox="1"/>
            <p:nvPr/>
          </p:nvSpPr>
          <p:spPr>
            <a:xfrm>
              <a:off x="5229721" y="1129896"/>
              <a:ext cx="2343958" cy="369332"/>
            </a:xfrm>
            <a:prstGeom prst="rect">
              <a:avLst/>
            </a:prstGeom>
            <a:noFill/>
          </p:spPr>
          <p:txBody>
            <a:bodyPr vert="horz" wrap="square">
              <a:spAutoFit/>
            </a:bodyPr>
            <a:lstStyle/>
            <a:p>
              <a:r>
                <a:rPr lang="en-US" altLang="zh-CN" dirty="0">
                  <a:solidFill>
                    <a:srgbClr val="002FA7"/>
                  </a:solidFill>
                  <a:latin typeface="思源黑体 Heavy" panose="020B0A00000000000000" pitchFamily="34" charset="-122"/>
                  <a:ea typeface="思源黑体 Heavy" panose="020B0A00000000000000" pitchFamily="34" charset="-122"/>
                  <a:cs typeface="Open Sans" charset="0"/>
                </a:rPr>
                <a:t>The Assumption</a:t>
              </a:r>
              <a:endParaRPr lang="zh-CN" altLang="en-US" dirty="0">
                <a:solidFill>
                  <a:srgbClr val="002FA7"/>
                </a:solidFill>
                <a:latin typeface="思源黑体 Heavy" panose="020B0A00000000000000" pitchFamily="34" charset="-122"/>
                <a:ea typeface="思源黑体 Heavy" panose="020B0A00000000000000" pitchFamily="34" charset="-122"/>
                <a:cs typeface="Open Sans" charset="0"/>
              </a:endParaRPr>
            </a:p>
          </p:txBody>
        </p:sp>
      </p:grpSp>
      <p:grpSp>
        <p:nvGrpSpPr>
          <p:cNvPr id="8" name="组合 7" descr="無用PPT原创模板，未经授权禁止商用&#10;关注公众号【無用PPT】获取更多模板&#10;联系微信：wuyppt">
            <a:extLst>
              <a:ext uri="{FF2B5EF4-FFF2-40B4-BE49-F238E27FC236}">
                <a16:creationId xmlns:a16="http://schemas.microsoft.com/office/drawing/2014/main" id="{D608D730-5E9A-45E0-9C18-242EA13A412E}"/>
              </a:ext>
            </a:extLst>
          </p:cNvPr>
          <p:cNvGrpSpPr/>
          <p:nvPr/>
        </p:nvGrpSpPr>
        <p:grpSpPr>
          <a:xfrm>
            <a:off x="1101616" y="4042661"/>
            <a:ext cx="2502213" cy="397833"/>
            <a:chOff x="1181129" y="2905652"/>
            <a:chExt cx="2502213" cy="397833"/>
          </a:xfrm>
        </p:grpSpPr>
        <p:sp>
          <p:nvSpPr>
            <p:cNvPr id="27" name="Freeform 31">
              <a:extLst>
                <a:ext uri="{FF2B5EF4-FFF2-40B4-BE49-F238E27FC236}">
                  <a16:creationId xmlns:a16="http://schemas.microsoft.com/office/drawing/2014/main" id="{6E4BAADC-BB69-4D90-ADC7-99A616DC7BDA}"/>
                </a:ext>
              </a:extLst>
            </p:cNvPr>
            <p:cNvSpPr>
              <a:spLocks noEditPoints="1"/>
            </p:cNvSpPr>
            <p:nvPr/>
          </p:nvSpPr>
          <p:spPr bwMode="auto">
            <a:xfrm>
              <a:off x="1181129" y="2905652"/>
              <a:ext cx="388828" cy="372689"/>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98 w 176"/>
                <a:gd name="T11" fmla="*/ 167 h 176"/>
                <a:gd name="T12" fmla="*/ 128 w 176"/>
                <a:gd name="T13" fmla="*/ 88 h 176"/>
                <a:gd name="T14" fmla="*/ 98 w 176"/>
                <a:gd name="T15" fmla="*/ 9 h 176"/>
                <a:gd name="T16" fmla="*/ 168 w 176"/>
                <a:gd name="T17" fmla="*/ 88 h 176"/>
                <a:gd name="T18" fmla="*/ 98 w 176"/>
                <a:gd name="T19" fmla="*/ 16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98" y="167"/>
                  </a:moveTo>
                  <a:cubicBezTo>
                    <a:pt x="117" y="146"/>
                    <a:pt x="128" y="118"/>
                    <a:pt x="128" y="88"/>
                  </a:cubicBezTo>
                  <a:cubicBezTo>
                    <a:pt x="128" y="58"/>
                    <a:pt x="117" y="30"/>
                    <a:pt x="98" y="9"/>
                  </a:cubicBezTo>
                  <a:cubicBezTo>
                    <a:pt x="137" y="14"/>
                    <a:pt x="168" y="47"/>
                    <a:pt x="168" y="88"/>
                  </a:cubicBezTo>
                  <a:cubicBezTo>
                    <a:pt x="168" y="129"/>
                    <a:pt x="137" y="162"/>
                    <a:pt x="98" y="167"/>
                  </a:cubicBezTo>
                </a:path>
              </a:pathLst>
            </a:custGeom>
            <a:solidFill>
              <a:srgbClr val="002FA7"/>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文本框 29">
              <a:extLst>
                <a:ext uri="{FF2B5EF4-FFF2-40B4-BE49-F238E27FC236}">
                  <a16:creationId xmlns:a16="http://schemas.microsoft.com/office/drawing/2014/main" id="{75215372-4137-41BD-9BA6-9BF4B1340C2D}"/>
                </a:ext>
              </a:extLst>
            </p:cNvPr>
            <p:cNvSpPr txBox="1"/>
            <p:nvPr/>
          </p:nvSpPr>
          <p:spPr>
            <a:xfrm>
              <a:off x="1732622" y="2934153"/>
              <a:ext cx="1950720" cy="369332"/>
            </a:xfrm>
            <a:prstGeom prst="rect">
              <a:avLst/>
            </a:prstGeom>
            <a:noFill/>
          </p:spPr>
          <p:txBody>
            <a:bodyPr vert="horz" wrap="square">
              <a:spAutoFit/>
            </a:bodyPr>
            <a:lstStyle/>
            <a:p>
              <a:r>
                <a:rPr lang="en-US" altLang="zh-CN" dirty="0">
                  <a:solidFill>
                    <a:srgbClr val="002FA7"/>
                  </a:solidFill>
                  <a:latin typeface="思源黑体 Heavy" panose="020B0A00000000000000" pitchFamily="34" charset="-122"/>
                  <a:ea typeface="思源黑体 Heavy" panose="020B0A00000000000000" pitchFamily="34" charset="-122"/>
                  <a:cs typeface="Open Sans" charset="0"/>
                </a:rPr>
                <a:t>Infection Chain</a:t>
              </a:r>
              <a:endParaRPr lang="zh-CN" altLang="en-US" dirty="0">
                <a:solidFill>
                  <a:srgbClr val="002FA7"/>
                </a:solidFill>
                <a:latin typeface="思源黑体 Heavy" panose="020B0A00000000000000" pitchFamily="34" charset="-122"/>
                <a:ea typeface="思源黑体 Heavy" panose="020B0A00000000000000" pitchFamily="34" charset="-122"/>
                <a:cs typeface="Open Sans" charset="0"/>
              </a:endParaRPr>
            </a:p>
          </p:txBody>
        </p:sp>
      </p:grpSp>
      <p:sp>
        <p:nvSpPr>
          <p:cNvPr id="33" name="矩形 32" descr="無用PPT原创模板，未经授权禁止商用&#10;关注公众号【無用PPT】获取更多模板&#10;联系微信：wuyppt">
            <a:extLst>
              <a:ext uri="{FF2B5EF4-FFF2-40B4-BE49-F238E27FC236}">
                <a16:creationId xmlns:a16="http://schemas.microsoft.com/office/drawing/2014/main" id="{A5101F4D-3900-4B32-8724-AFAD4F844C83}"/>
              </a:ext>
            </a:extLst>
          </p:cNvPr>
          <p:cNvSpPr/>
          <p:nvPr/>
        </p:nvSpPr>
        <p:spPr>
          <a:xfrm>
            <a:off x="1641728" y="2331542"/>
            <a:ext cx="8885296" cy="570284"/>
          </a:xfrm>
          <a:prstGeom prst="rect">
            <a:avLst/>
          </a:prstGeom>
        </p:spPr>
        <p:txBody>
          <a:bodyPr wrap="square">
            <a:spAutoFit/>
          </a:bodyPr>
          <a:lstStyle/>
          <a:p>
            <a:pPr algn="just">
              <a:lnSpc>
                <a:spcPct val="150000"/>
              </a:lnSpc>
            </a:pPr>
            <a:r>
              <a:rPr lang="en" altLang="zh-CN" sz="1100" dirty="0">
                <a:solidFill>
                  <a:srgbClr val="002FA7">
                    <a:alpha val="80000"/>
                  </a:srgbClr>
                </a:solidFill>
                <a:latin typeface="思源黑体 CN Bold" panose="020B0800000000000000" pitchFamily="34" charset="-122"/>
                <a:ea typeface="思源黑体 CN Bold" panose="020B0800000000000000" pitchFamily="34" charset="-122"/>
              </a:rPr>
              <a:t>Let S be the number of susceptible people, E be the number of people already exposed to the virus but having no symptoms, I be the number of people infected and are showing symptoms, R be the number of people recovered, and D be the number of death.</a:t>
            </a:r>
            <a:endParaRPr lang="zh-CN" altLang="en-US" sz="1100" dirty="0">
              <a:solidFill>
                <a:srgbClr val="002FA7">
                  <a:alpha val="80000"/>
                </a:srgbClr>
              </a:solidFill>
              <a:latin typeface="思源黑体 CN Bold" panose="020B0800000000000000" pitchFamily="34" charset="-122"/>
              <a:ea typeface="思源黑体 CN Bold" panose="020B0800000000000000" pitchFamily="34" charset="-122"/>
            </a:endParaRPr>
          </a:p>
        </p:txBody>
      </p:sp>
      <mc:AlternateContent xmlns:mc="http://schemas.openxmlformats.org/markup-compatibility/2006" xmlns:a14="http://schemas.microsoft.com/office/drawing/2010/main">
        <mc:Choice Requires="a14">
          <p:sp>
            <p:nvSpPr>
              <p:cNvPr id="37" name="矩形 36" descr="無用PPT原创模板，未经授权禁止商用&#10;关注公众号【無用PPT】获取更多模板&#10;联系微信：wuyppt">
                <a:extLst>
                  <a:ext uri="{FF2B5EF4-FFF2-40B4-BE49-F238E27FC236}">
                    <a16:creationId xmlns:a16="http://schemas.microsoft.com/office/drawing/2014/main" id="{69F3DEA1-3279-419C-B73B-22FC16CD50D2}"/>
                  </a:ext>
                </a:extLst>
              </p:cNvPr>
              <p:cNvSpPr/>
              <p:nvPr/>
            </p:nvSpPr>
            <p:spPr>
              <a:xfrm>
                <a:off x="1148589" y="3022016"/>
                <a:ext cx="8071336" cy="1075487"/>
              </a:xfrm>
              <a:prstGeom prst="rect">
                <a:avLst/>
              </a:prstGeom>
            </p:spPr>
            <p:txBody>
              <a:bodyPr wrap="square">
                <a:spAutoFit/>
              </a:bodyPr>
              <a:lstStyle/>
              <a:p>
                <a:pPr algn="just">
                  <a:lnSpc>
                    <a:spcPct val="150000"/>
                  </a:lnSpc>
                </a:pPr>
                <a14:m>
                  <m:oMathPara xmlns:m="http://schemas.openxmlformats.org/officeDocument/2006/math">
                    <m:oMathParaPr>
                      <m:jc m:val="centerGroup"/>
                    </m:oMathParaPr>
                    <m:oMath xmlns:m="http://schemas.openxmlformats.org/officeDocument/2006/math">
                      <m:r>
                        <a:rPr lang="en" altLang="zh-CN" sz="1100" i="1" dirty="0" smtClean="0">
                          <a:solidFill>
                            <a:srgbClr val="002FA7">
                              <a:alpha val="80000"/>
                            </a:srgbClr>
                          </a:solidFill>
                          <a:latin typeface="Cambria Math" panose="02040503050406030204" pitchFamily="18" charset="0"/>
                          <a:ea typeface="思源黑体 CN Bold" panose="020B0800000000000000" pitchFamily="34" charset="-122"/>
                        </a:rPr>
                        <m:t>𝑆</m:t>
                      </m:r>
                      <m:r>
                        <a:rPr lang="en" altLang="zh-CN" sz="1100" i="1" dirty="0" smtClean="0">
                          <a:solidFill>
                            <a:srgbClr val="002FA7">
                              <a:alpha val="80000"/>
                            </a:srgbClr>
                          </a:solidFill>
                          <a:latin typeface="Cambria Math" panose="02040503050406030204" pitchFamily="18" charset="0"/>
                          <a:ea typeface="思源黑体 CN Bold" panose="020B0800000000000000" pitchFamily="34" charset="-122"/>
                        </a:rPr>
                        <m:t>+</m:t>
                      </m:r>
                      <m:r>
                        <a:rPr lang="en" altLang="zh-CN" sz="1100" i="1" dirty="0" smtClean="0">
                          <a:solidFill>
                            <a:srgbClr val="002FA7">
                              <a:alpha val="80000"/>
                            </a:srgbClr>
                          </a:solidFill>
                          <a:latin typeface="Cambria Math" panose="02040503050406030204" pitchFamily="18" charset="0"/>
                          <a:ea typeface="思源黑体 CN Bold" panose="020B0800000000000000" pitchFamily="34" charset="-122"/>
                        </a:rPr>
                        <m:t>𝐸</m:t>
                      </m:r>
                      <m:r>
                        <a:rPr lang="en" altLang="zh-CN" sz="1100" i="1" dirty="0" smtClean="0">
                          <a:solidFill>
                            <a:srgbClr val="002FA7">
                              <a:alpha val="80000"/>
                            </a:srgbClr>
                          </a:solidFill>
                          <a:latin typeface="Cambria Math" panose="02040503050406030204" pitchFamily="18" charset="0"/>
                          <a:ea typeface="思源黑体 CN Bold" panose="020B0800000000000000" pitchFamily="34" charset="-122"/>
                        </a:rPr>
                        <m:t>+</m:t>
                      </m:r>
                      <m:r>
                        <a:rPr lang="en" altLang="zh-CN" sz="1100" i="1" dirty="0" smtClean="0">
                          <a:solidFill>
                            <a:srgbClr val="002FA7">
                              <a:alpha val="80000"/>
                            </a:srgbClr>
                          </a:solidFill>
                          <a:latin typeface="Cambria Math" panose="02040503050406030204" pitchFamily="18" charset="0"/>
                          <a:ea typeface="思源黑体 CN Bold" panose="020B0800000000000000" pitchFamily="34" charset="-122"/>
                        </a:rPr>
                        <m:t>𝐼</m:t>
                      </m:r>
                      <m:r>
                        <a:rPr lang="en" altLang="zh-CN" sz="1100" i="1" dirty="0" smtClean="0">
                          <a:solidFill>
                            <a:srgbClr val="002FA7">
                              <a:alpha val="80000"/>
                            </a:srgbClr>
                          </a:solidFill>
                          <a:latin typeface="Cambria Math" panose="02040503050406030204" pitchFamily="18" charset="0"/>
                          <a:ea typeface="思源黑体 CN Bold" panose="020B0800000000000000" pitchFamily="34" charset="-122"/>
                        </a:rPr>
                        <m:t>+</m:t>
                      </m:r>
                      <m:r>
                        <a:rPr lang="en" altLang="zh-CN" sz="1100" i="1" dirty="0" smtClean="0">
                          <a:solidFill>
                            <a:srgbClr val="002FA7">
                              <a:alpha val="80000"/>
                            </a:srgbClr>
                          </a:solidFill>
                          <a:latin typeface="Cambria Math" panose="02040503050406030204" pitchFamily="18" charset="0"/>
                          <a:ea typeface="思源黑体 CN Bold" panose="020B0800000000000000" pitchFamily="34" charset="-122"/>
                        </a:rPr>
                        <m:t>𝑅</m:t>
                      </m:r>
                      <m:r>
                        <a:rPr lang="en" altLang="zh-CN" sz="1100" i="1" dirty="0" smtClean="0">
                          <a:solidFill>
                            <a:srgbClr val="002FA7">
                              <a:alpha val="80000"/>
                            </a:srgbClr>
                          </a:solidFill>
                          <a:latin typeface="Cambria Math" panose="02040503050406030204" pitchFamily="18" charset="0"/>
                          <a:ea typeface="思源黑体 CN Bold" panose="020B0800000000000000" pitchFamily="34" charset="-122"/>
                        </a:rPr>
                        <m:t>+</m:t>
                      </m:r>
                      <m:r>
                        <a:rPr lang="en" altLang="zh-CN" sz="1100" i="1" dirty="0" smtClean="0">
                          <a:solidFill>
                            <a:srgbClr val="002FA7">
                              <a:alpha val="80000"/>
                            </a:srgbClr>
                          </a:solidFill>
                          <a:latin typeface="Cambria Math" panose="02040503050406030204" pitchFamily="18" charset="0"/>
                          <a:ea typeface="思源黑体 CN Bold" panose="020B0800000000000000" pitchFamily="34" charset="-122"/>
                        </a:rPr>
                        <m:t>𝐷</m:t>
                      </m:r>
                      <m:r>
                        <a:rPr lang="en" altLang="zh-CN" sz="1100" i="1" dirty="0" smtClean="0">
                          <a:solidFill>
                            <a:srgbClr val="002FA7">
                              <a:alpha val="80000"/>
                            </a:srgbClr>
                          </a:solidFill>
                          <a:latin typeface="Cambria Math" panose="02040503050406030204" pitchFamily="18" charset="0"/>
                          <a:ea typeface="思源黑体 CN Bold" panose="020B0800000000000000" pitchFamily="34" charset="-122"/>
                        </a:rPr>
                        <m:t>=</m:t>
                      </m:r>
                      <m:r>
                        <a:rPr lang="en" altLang="zh-CN" sz="1100" i="1" dirty="0" smtClean="0">
                          <a:solidFill>
                            <a:srgbClr val="002FA7">
                              <a:alpha val="80000"/>
                            </a:srgbClr>
                          </a:solidFill>
                          <a:latin typeface="Cambria Math" panose="02040503050406030204" pitchFamily="18" charset="0"/>
                          <a:ea typeface="思源黑体 CN Bold" panose="020B0800000000000000" pitchFamily="34" charset="-122"/>
                        </a:rPr>
                        <m:t>𝐶𝑜𝑛𝑠𝑡𝑎𝑛𝑡</m:t>
                      </m:r>
                      <m:r>
                        <a:rPr lang="en-US" altLang="zh-CN" sz="1100" b="0" i="1" dirty="0" smtClean="0">
                          <a:solidFill>
                            <a:srgbClr val="002FA7">
                              <a:alpha val="80000"/>
                            </a:srgbClr>
                          </a:solidFill>
                          <a:latin typeface="Cambria Math" panose="02040503050406030204" pitchFamily="18" charset="0"/>
                          <a:ea typeface="思源黑体 CN Bold" panose="020B0800000000000000" pitchFamily="34" charset="-122"/>
                        </a:rPr>
                        <m:t>=</m:t>
                      </m:r>
                      <m:r>
                        <a:rPr lang="en" altLang="zh-CN" sz="1100" i="1" dirty="0">
                          <a:solidFill>
                            <a:srgbClr val="002FA7">
                              <a:alpha val="80000"/>
                            </a:srgbClr>
                          </a:solidFill>
                          <a:latin typeface="Cambria Math" panose="02040503050406030204" pitchFamily="18" charset="0"/>
                          <a:ea typeface="思源黑体 CN Bold" panose="020B0800000000000000" pitchFamily="34" charset="-122"/>
                        </a:rPr>
                        <m:t> </m:t>
                      </m:r>
                      <m:r>
                        <a:rPr lang="en" altLang="zh-CN" sz="1100" i="1" dirty="0">
                          <a:solidFill>
                            <a:srgbClr val="002FA7">
                              <a:alpha val="80000"/>
                            </a:srgbClr>
                          </a:solidFill>
                          <a:latin typeface="Cambria Math" panose="02040503050406030204" pitchFamily="18" charset="0"/>
                          <a:ea typeface="思源黑体 CN Bold" panose="020B0800000000000000" pitchFamily="34" charset="-122"/>
                        </a:rPr>
                        <m:t>𝑃</m:t>
                      </m:r>
                    </m:oMath>
                    <m:oMath xmlns:m="http://schemas.openxmlformats.org/officeDocument/2006/math">
                      <m:r>
                        <a:rPr lang="en" altLang="zh-CN" sz="1100" i="1" dirty="0">
                          <a:solidFill>
                            <a:srgbClr val="002FA7">
                              <a:alpha val="80000"/>
                            </a:srgbClr>
                          </a:solidFill>
                          <a:latin typeface="Cambria Math" panose="02040503050406030204" pitchFamily="18" charset="0"/>
                          <a:ea typeface="思源黑体 CN Bold" panose="020B0800000000000000" pitchFamily="34" charset="-122"/>
                        </a:rPr>
                        <m:t>𝐶</m:t>
                      </m:r>
                      <m:r>
                        <a:rPr lang="en" altLang="zh-CN" sz="1100" i="1" dirty="0">
                          <a:solidFill>
                            <a:srgbClr val="002FA7">
                              <a:alpha val="80000"/>
                            </a:srgbClr>
                          </a:solidFill>
                          <a:latin typeface="Cambria Math" panose="02040503050406030204" pitchFamily="18" charset="0"/>
                          <a:ea typeface="思源黑体 CN Bold" panose="020B0800000000000000" pitchFamily="34" charset="-122"/>
                        </a:rPr>
                        <m:t>=</m:t>
                      </m:r>
                      <m:r>
                        <a:rPr lang="en" altLang="zh-CN" sz="1100" i="1" dirty="0">
                          <a:solidFill>
                            <a:srgbClr val="002FA7">
                              <a:alpha val="80000"/>
                            </a:srgbClr>
                          </a:solidFill>
                          <a:latin typeface="Cambria Math" panose="02040503050406030204" pitchFamily="18" charset="0"/>
                          <a:ea typeface="思源黑体 CN Bold" panose="020B0800000000000000" pitchFamily="34" charset="-122"/>
                        </a:rPr>
                        <m:t>𝑎</m:t>
                      </m:r>
                      <m:r>
                        <a:rPr lang="en" altLang="zh-CN" sz="1100" i="1" dirty="0">
                          <a:solidFill>
                            <a:srgbClr val="002FA7">
                              <a:alpha val="80000"/>
                            </a:srgbClr>
                          </a:solidFill>
                          <a:latin typeface="Cambria Math" panose="02040503050406030204" pitchFamily="18" charset="0"/>
                          <a:ea typeface="Cambria Math" panose="02040503050406030204" pitchFamily="18" charset="0"/>
                        </a:rPr>
                        <m:t>∙</m:t>
                      </m:r>
                      <m:r>
                        <a:rPr lang="en" altLang="zh-CN" sz="1100" i="1" dirty="0">
                          <a:solidFill>
                            <a:srgbClr val="002FA7">
                              <a:alpha val="80000"/>
                            </a:srgbClr>
                          </a:solidFill>
                          <a:latin typeface="Cambria Math" panose="02040503050406030204" pitchFamily="18" charset="0"/>
                          <a:ea typeface="思源黑体 CN Bold" panose="020B0800000000000000" pitchFamily="34" charset="-122"/>
                        </a:rPr>
                        <m:t> </m:t>
                      </m:r>
                      <m:r>
                        <a:rPr lang="en" altLang="zh-CN" sz="1100" i="1" dirty="0">
                          <a:solidFill>
                            <a:srgbClr val="002FA7">
                              <a:alpha val="80000"/>
                            </a:srgbClr>
                          </a:solidFill>
                          <a:latin typeface="Cambria Math" panose="02040503050406030204" pitchFamily="18" charset="0"/>
                          <a:ea typeface="思源黑体 CN Bold" panose="020B0800000000000000" pitchFamily="34" charset="-122"/>
                        </a:rPr>
                        <m:t>𝑏</m:t>
                      </m:r>
                      <m:r>
                        <a:rPr lang="en" altLang="zh-CN" sz="1100" i="1" dirty="0">
                          <a:solidFill>
                            <a:srgbClr val="002FA7">
                              <a:alpha val="80000"/>
                            </a:srgbClr>
                          </a:solidFill>
                          <a:latin typeface="Cambria Math" panose="02040503050406030204" pitchFamily="18" charset="0"/>
                          <a:ea typeface="Cambria Math" panose="02040503050406030204" pitchFamily="18" charset="0"/>
                        </a:rPr>
                        <m:t>∙</m:t>
                      </m:r>
                      <m:r>
                        <a:rPr lang="en" altLang="zh-CN" sz="1100" i="1" dirty="0">
                          <a:solidFill>
                            <a:srgbClr val="002FA7">
                              <a:alpha val="80000"/>
                            </a:srgbClr>
                          </a:solidFill>
                          <a:latin typeface="Cambria Math" panose="02040503050406030204" pitchFamily="18" charset="0"/>
                          <a:ea typeface="思源黑体 CN Bold" panose="020B0800000000000000" pitchFamily="34" charset="-122"/>
                        </a:rPr>
                        <m:t>𝑃</m:t>
                      </m:r>
                    </m:oMath>
                    <m:oMath xmlns:m="http://schemas.openxmlformats.org/officeDocument/2006/math">
                      <m:r>
                        <a:rPr lang="en" altLang="zh-CN" sz="1100" i="1" dirty="0">
                          <a:solidFill>
                            <a:srgbClr val="002FA7">
                              <a:alpha val="80000"/>
                            </a:srgbClr>
                          </a:solidFill>
                          <a:latin typeface="Cambria Math" panose="02040503050406030204" pitchFamily="18" charset="0"/>
                          <a:ea typeface="思源黑体 CN Bold" panose="020B0800000000000000" pitchFamily="34" charset="-122"/>
                        </a:rPr>
                        <m:t>𝑅</m:t>
                      </m:r>
                      <m:r>
                        <a:rPr lang="en" altLang="zh-CN" sz="1100" i="1" dirty="0">
                          <a:solidFill>
                            <a:srgbClr val="002FA7">
                              <a:alpha val="80000"/>
                            </a:srgbClr>
                          </a:solidFill>
                          <a:latin typeface="Cambria Math" panose="02040503050406030204" pitchFamily="18" charset="0"/>
                          <a:ea typeface="思源黑体 CN Bold" panose="020B0800000000000000" pitchFamily="34" charset="-122"/>
                        </a:rPr>
                        <m:t>=</m:t>
                      </m:r>
                      <m:r>
                        <a:rPr lang="en" altLang="zh-CN" sz="1100" i="1" dirty="0">
                          <a:solidFill>
                            <a:srgbClr val="002FA7">
                              <a:alpha val="80000"/>
                            </a:srgbClr>
                          </a:solidFill>
                          <a:latin typeface="Cambria Math" panose="02040503050406030204" pitchFamily="18" charset="0"/>
                          <a:ea typeface="思源黑体 CN Bold" panose="020B0800000000000000" pitchFamily="34" charset="-122"/>
                        </a:rPr>
                        <m:t>𝑎𝑏𝑃</m:t>
                      </m:r>
                      <m:r>
                        <a:rPr lang="en" altLang="zh-CN" sz="1100" i="1" dirty="0">
                          <a:solidFill>
                            <a:srgbClr val="002FA7">
                              <a:alpha val="80000"/>
                            </a:srgbClr>
                          </a:solidFill>
                          <a:latin typeface="Cambria Math" panose="02040503050406030204" pitchFamily="18" charset="0"/>
                          <a:ea typeface="Cambria Math" panose="02040503050406030204" pitchFamily="18" charset="0"/>
                        </a:rPr>
                        <m:t>∙</m:t>
                      </m:r>
                      <m:f>
                        <m:fPr>
                          <m:ctrlPr>
                            <a:rPr lang="en" altLang="zh-CN" sz="1100" i="1" dirty="0">
                              <a:solidFill>
                                <a:srgbClr val="002FA7">
                                  <a:alpha val="80000"/>
                                </a:srgbClr>
                              </a:solidFill>
                              <a:latin typeface="Cambria Math" panose="02040503050406030204" pitchFamily="18" charset="0"/>
                              <a:ea typeface="Cambria Math" panose="02040503050406030204" pitchFamily="18" charset="0"/>
                            </a:rPr>
                          </m:ctrlPr>
                        </m:fPr>
                        <m:num>
                          <m:r>
                            <a:rPr lang="en-US" altLang="zh-CN" sz="1100" i="1" dirty="0">
                              <a:solidFill>
                                <a:srgbClr val="002FA7">
                                  <a:alpha val="80000"/>
                                </a:srgbClr>
                              </a:solidFill>
                              <a:latin typeface="Cambria Math" panose="02040503050406030204" pitchFamily="18" charset="0"/>
                              <a:ea typeface="Cambria Math" panose="02040503050406030204" pitchFamily="18" charset="0"/>
                            </a:rPr>
                            <m:t>1</m:t>
                          </m:r>
                        </m:num>
                        <m:den>
                          <m:r>
                            <a:rPr lang="en-US" altLang="zh-CN" sz="1100" i="1" dirty="0">
                              <a:solidFill>
                                <a:srgbClr val="002FA7">
                                  <a:alpha val="80000"/>
                                </a:srgbClr>
                              </a:solidFill>
                              <a:latin typeface="Cambria Math" panose="02040503050406030204" pitchFamily="18" charset="0"/>
                              <a:ea typeface="Cambria Math" panose="02040503050406030204" pitchFamily="18" charset="0"/>
                            </a:rPr>
                            <m:t>𝑟</m:t>
                          </m:r>
                        </m:den>
                      </m:f>
                      <m:r>
                        <a:rPr lang="en" altLang="zh-CN" sz="1100" i="1" dirty="0">
                          <a:solidFill>
                            <a:srgbClr val="002FA7">
                              <a:alpha val="80000"/>
                            </a:srgbClr>
                          </a:solidFill>
                          <a:latin typeface="Cambria Math" panose="02040503050406030204" pitchFamily="18" charset="0"/>
                          <a:ea typeface="思源黑体 CN Bold" panose="020B0800000000000000" pitchFamily="34" charset="-122"/>
                        </a:rPr>
                        <m:t>=</m:t>
                      </m:r>
                      <m:r>
                        <a:rPr lang="en" altLang="zh-CN" sz="1100" i="1" dirty="0">
                          <a:solidFill>
                            <a:srgbClr val="002FA7">
                              <a:alpha val="80000"/>
                            </a:srgbClr>
                          </a:solidFill>
                          <a:latin typeface="Cambria Math" panose="02040503050406030204" pitchFamily="18" charset="0"/>
                          <a:ea typeface="思源黑体 CN Bold" panose="020B0800000000000000" pitchFamily="34" charset="-122"/>
                        </a:rPr>
                        <m:t>𝐶</m:t>
                      </m:r>
                      <m:r>
                        <a:rPr lang="en" altLang="zh-CN" sz="1100" i="1" dirty="0">
                          <a:solidFill>
                            <a:srgbClr val="002FA7">
                              <a:alpha val="80000"/>
                            </a:srgbClr>
                          </a:solidFill>
                          <a:latin typeface="Cambria Math" panose="02040503050406030204" pitchFamily="18" charset="0"/>
                          <a:ea typeface="Cambria Math" panose="02040503050406030204" pitchFamily="18" charset="0"/>
                        </a:rPr>
                        <m:t>∙</m:t>
                      </m:r>
                      <m:f>
                        <m:fPr>
                          <m:ctrlPr>
                            <a:rPr lang="en" altLang="zh-CN" sz="1100" i="1" dirty="0">
                              <a:solidFill>
                                <a:srgbClr val="002FA7">
                                  <a:alpha val="80000"/>
                                </a:srgbClr>
                              </a:solidFill>
                              <a:latin typeface="Cambria Math" panose="02040503050406030204" pitchFamily="18" charset="0"/>
                              <a:ea typeface="Cambria Math" panose="02040503050406030204" pitchFamily="18" charset="0"/>
                            </a:rPr>
                          </m:ctrlPr>
                        </m:fPr>
                        <m:num>
                          <m:r>
                            <a:rPr lang="en-US" altLang="zh-CN" sz="1100" i="1" dirty="0">
                              <a:solidFill>
                                <a:srgbClr val="002FA7">
                                  <a:alpha val="80000"/>
                                </a:srgbClr>
                              </a:solidFill>
                              <a:latin typeface="Cambria Math" panose="02040503050406030204" pitchFamily="18" charset="0"/>
                              <a:ea typeface="Cambria Math" panose="02040503050406030204" pitchFamily="18" charset="0"/>
                            </a:rPr>
                            <m:t>1</m:t>
                          </m:r>
                        </m:num>
                        <m:den>
                          <m:r>
                            <a:rPr lang="en-US" altLang="zh-CN" sz="1100" i="1" dirty="0">
                              <a:solidFill>
                                <a:srgbClr val="002FA7">
                                  <a:alpha val="80000"/>
                                </a:srgbClr>
                              </a:solidFill>
                              <a:latin typeface="Cambria Math" panose="02040503050406030204" pitchFamily="18" charset="0"/>
                              <a:ea typeface="Cambria Math" panose="02040503050406030204" pitchFamily="18" charset="0"/>
                            </a:rPr>
                            <m:t>𝑟</m:t>
                          </m:r>
                        </m:den>
                      </m:f>
                    </m:oMath>
                  </m:oMathPara>
                </a14:m>
                <a:endParaRPr lang="en-US" altLang="zh-CN" sz="1100" dirty="0">
                  <a:solidFill>
                    <a:srgbClr val="002FA7">
                      <a:alpha val="80000"/>
                    </a:srgbClr>
                  </a:solidFill>
                  <a:latin typeface="思源黑体 CN Bold" panose="020B0800000000000000" pitchFamily="34" charset="-122"/>
                  <a:ea typeface="Cambria Math" panose="02040503050406030204" pitchFamily="18" charset="0"/>
                </a:endParaRPr>
              </a:p>
            </p:txBody>
          </p:sp>
        </mc:Choice>
        <mc:Fallback xmlns="">
          <p:sp>
            <p:nvSpPr>
              <p:cNvPr id="37" name="矩形 36" descr="無用PPT原创模板，未经授权禁止商用&#10;关注公众号【無用PPT】获取更多模板&#10;联系微信：wuyppt">
                <a:extLst>
                  <a:ext uri="{FF2B5EF4-FFF2-40B4-BE49-F238E27FC236}">
                    <a16:creationId xmlns:a16="http://schemas.microsoft.com/office/drawing/2014/main" id="{69F3DEA1-3279-419C-B73B-22FC16CD50D2}"/>
                  </a:ext>
                </a:extLst>
              </p:cNvPr>
              <p:cNvSpPr>
                <a:spLocks noRot="1" noChangeAspect="1" noMove="1" noResize="1" noEditPoints="1" noAdjustHandles="1" noChangeArrowheads="1" noChangeShapeType="1" noTextEdit="1"/>
              </p:cNvSpPr>
              <p:nvPr/>
            </p:nvSpPr>
            <p:spPr>
              <a:xfrm>
                <a:off x="1148589" y="3022016"/>
                <a:ext cx="8071336" cy="1075487"/>
              </a:xfrm>
              <a:prstGeom prst="rect">
                <a:avLst/>
              </a:prstGeom>
              <a:blipFill>
                <a:blip r:embed="rId2"/>
                <a:stretch>
                  <a:fillRect/>
                </a:stretch>
              </a:blipFill>
            </p:spPr>
            <p:txBody>
              <a:bodyPr/>
              <a:lstStyle/>
              <a:p>
                <a:r>
                  <a:rPr lang="zh-CN" altLang="en-US">
                    <a:noFill/>
                  </a:rPr>
                  <a:t> </a:t>
                </a:r>
              </a:p>
            </p:txBody>
          </p:sp>
        </mc:Fallback>
      </mc:AlternateContent>
      <p:cxnSp>
        <p:nvCxnSpPr>
          <p:cNvPr id="40" name="直接连接符 39" descr="無用PPT原创模板，未经授权禁止商用&#10;关注公众号【無用PPT】获取更多模板&#10;联系微信：wuyppt">
            <a:extLst>
              <a:ext uri="{FF2B5EF4-FFF2-40B4-BE49-F238E27FC236}">
                <a16:creationId xmlns:a16="http://schemas.microsoft.com/office/drawing/2014/main" id="{AB84B873-D43E-4AB6-BDE0-C7152A5B8061}"/>
              </a:ext>
            </a:extLst>
          </p:cNvPr>
          <p:cNvCxnSpPr>
            <a:cxnSpLocks/>
          </p:cNvCxnSpPr>
          <p:nvPr/>
        </p:nvCxnSpPr>
        <p:spPr>
          <a:xfrm flipV="1">
            <a:off x="11043410" y="1938794"/>
            <a:ext cx="0" cy="3538694"/>
          </a:xfrm>
          <a:prstGeom prst="line">
            <a:avLst/>
          </a:prstGeom>
          <a:ln w="19050" cap="rnd">
            <a:solidFill>
              <a:srgbClr val="002FA7"/>
            </a:solidFill>
          </a:ln>
        </p:spPr>
        <p:style>
          <a:lnRef idx="1">
            <a:schemeClr val="accent1"/>
          </a:lnRef>
          <a:fillRef idx="0">
            <a:schemeClr val="accent1"/>
          </a:fillRef>
          <a:effectRef idx="0">
            <a:schemeClr val="accent1"/>
          </a:effectRef>
          <a:fontRef idx="minor">
            <a:schemeClr val="tx1"/>
          </a:fontRef>
        </p:style>
      </p:cxnSp>
      <p:cxnSp>
        <p:nvCxnSpPr>
          <p:cNvPr id="45" name="直接连接符 44" descr="無用PPT原创模板，未经授权禁止商用&#10;关注公众号【無用PPT】获取更多模板&#10;联系微信：wuyppt">
            <a:extLst>
              <a:ext uri="{FF2B5EF4-FFF2-40B4-BE49-F238E27FC236}">
                <a16:creationId xmlns:a16="http://schemas.microsoft.com/office/drawing/2014/main" id="{B55F6617-97EC-44D3-BFE6-CFAC9C9B38FE}"/>
              </a:ext>
            </a:extLst>
          </p:cNvPr>
          <p:cNvCxnSpPr>
            <a:cxnSpLocks/>
          </p:cNvCxnSpPr>
          <p:nvPr/>
        </p:nvCxnSpPr>
        <p:spPr>
          <a:xfrm flipH="1" flipV="1">
            <a:off x="1294572" y="3377287"/>
            <a:ext cx="486" cy="660837"/>
          </a:xfrm>
          <a:prstGeom prst="line">
            <a:avLst/>
          </a:prstGeom>
          <a:ln w="38100" cap="rnd">
            <a:solidFill>
              <a:srgbClr val="002FA7"/>
            </a:solidFill>
          </a:ln>
        </p:spPr>
        <p:style>
          <a:lnRef idx="1">
            <a:schemeClr val="accent1"/>
          </a:lnRef>
          <a:fillRef idx="0">
            <a:schemeClr val="accent1"/>
          </a:fillRef>
          <a:effectRef idx="0">
            <a:schemeClr val="accent1"/>
          </a:effectRef>
          <a:fontRef idx="minor">
            <a:schemeClr val="tx1"/>
          </a:fontRef>
        </p:style>
      </p:cxnSp>
      <p:sp>
        <p:nvSpPr>
          <p:cNvPr id="47" name="文本框 46" descr="無用PPT原创模板，未经授权禁止商用&#10;关注公众号【無用PPT】获取更多模板&#10;联系微信：wuyppt">
            <a:extLst>
              <a:ext uri="{FF2B5EF4-FFF2-40B4-BE49-F238E27FC236}">
                <a16:creationId xmlns:a16="http://schemas.microsoft.com/office/drawing/2014/main" id="{E8C73F4F-EE91-43FA-B303-80F3C3DBEF19}"/>
              </a:ext>
            </a:extLst>
          </p:cNvPr>
          <p:cNvSpPr txBox="1"/>
          <p:nvPr/>
        </p:nvSpPr>
        <p:spPr>
          <a:xfrm>
            <a:off x="1007943" y="719422"/>
            <a:ext cx="4162504" cy="1107996"/>
          </a:xfrm>
          <a:prstGeom prst="rect">
            <a:avLst/>
          </a:prstGeom>
          <a:noFill/>
          <a:ln>
            <a:noFill/>
          </a:ln>
        </p:spPr>
        <p:txBody>
          <a:bodyPr wrap="square">
            <a:spAutoFit/>
          </a:bodyPr>
          <a:lstStyle/>
          <a:p>
            <a:r>
              <a:rPr lang="en-US" altLang="zh-CN" sz="6600" dirty="0">
                <a:ln w="12700">
                  <a:noFill/>
                </a:ln>
                <a:solidFill>
                  <a:srgbClr val="002FA7"/>
                </a:solidFill>
                <a:latin typeface="Bogam" pitchFamily="2" charset="0"/>
              </a:rPr>
              <a:t>Daily trend</a:t>
            </a:r>
          </a:p>
        </p:txBody>
      </p:sp>
      <p:pic>
        <p:nvPicPr>
          <p:cNvPr id="34" name="图片 33">
            <a:extLst>
              <a:ext uri="{FF2B5EF4-FFF2-40B4-BE49-F238E27FC236}">
                <a16:creationId xmlns:a16="http://schemas.microsoft.com/office/drawing/2014/main" id="{66ACD47D-9E5F-1043-8BE7-B7F0B6C1FAFA}"/>
              </a:ext>
            </a:extLst>
          </p:cNvPr>
          <p:cNvPicPr>
            <a:picLocks noChangeAspect="1"/>
          </p:cNvPicPr>
          <p:nvPr/>
        </p:nvPicPr>
        <p:blipFill>
          <a:blip r:embed="rId3"/>
          <a:stretch>
            <a:fillRect/>
          </a:stretch>
        </p:blipFill>
        <p:spPr>
          <a:xfrm>
            <a:off x="3846778" y="4255828"/>
            <a:ext cx="4839327" cy="1645896"/>
          </a:xfrm>
          <a:prstGeom prst="rect">
            <a:avLst/>
          </a:prstGeom>
        </p:spPr>
      </p:pic>
    </p:spTree>
    <p:extLst>
      <p:ext uri="{BB962C8B-B14F-4D97-AF65-F5344CB8AC3E}">
        <p14:creationId xmlns:p14="http://schemas.microsoft.com/office/powerpoint/2010/main" val="20555009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descr="無用PPT原创模板，未经授权禁止商用&#10;关注公众号【無用PPT】获取更多模板&#10;联系微信：wuyppt">
            <a:extLst>
              <a:ext uri="{FF2B5EF4-FFF2-40B4-BE49-F238E27FC236}">
                <a16:creationId xmlns:a16="http://schemas.microsoft.com/office/drawing/2014/main" id="{EF5D3B4E-73C1-4329-87FC-24409AAFA451}"/>
              </a:ext>
            </a:extLst>
          </p:cNvPr>
          <p:cNvSpPr txBox="1"/>
          <p:nvPr/>
        </p:nvSpPr>
        <p:spPr>
          <a:xfrm>
            <a:off x="876688" y="4573733"/>
            <a:ext cx="8927270" cy="1569660"/>
          </a:xfrm>
          <a:prstGeom prst="rect">
            <a:avLst/>
          </a:prstGeom>
          <a:noFill/>
        </p:spPr>
        <p:txBody>
          <a:bodyPr wrap="square">
            <a:spAutoFit/>
          </a:bodyPr>
          <a:lstStyle/>
          <a:p>
            <a:r>
              <a:rPr lang="en-US" altLang="zh-CN" sz="9600" dirty="0">
                <a:ln w="12700">
                  <a:solidFill>
                    <a:srgbClr val="002FA7"/>
                  </a:solidFill>
                </a:ln>
                <a:solidFill>
                  <a:schemeClr val="bg1">
                    <a:lumMod val="95000"/>
                  </a:schemeClr>
                </a:solidFill>
                <a:effectLst>
                  <a:outerShdw dist="38100" dir="2700000" sx="102000" sy="102000" algn="tl" rotWithShape="0">
                    <a:srgbClr val="002FA7"/>
                  </a:outerShdw>
                </a:effectLst>
                <a:latin typeface="Bogam" pitchFamily="2" charset="0"/>
              </a:rPr>
              <a:t>SEIRD Model</a:t>
            </a:r>
          </a:p>
        </p:txBody>
      </p:sp>
      <p:sp>
        <p:nvSpPr>
          <p:cNvPr id="31" name="椭圆 30" descr="無用PPT原创模板，未经授权禁止商用&#10;关注公众号【無用PPT】获取更多模板&#10;联系微信：wuyppt">
            <a:extLst>
              <a:ext uri="{FF2B5EF4-FFF2-40B4-BE49-F238E27FC236}">
                <a16:creationId xmlns:a16="http://schemas.microsoft.com/office/drawing/2014/main" id="{792BF967-B1BE-4BFD-B42E-2E0E2D984D75}"/>
              </a:ext>
            </a:extLst>
          </p:cNvPr>
          <p:cNvSpPr/>
          <p:nvPr/>
        </p:nvSpPr>
        <p:spPr>
          <a:xfrm>
            <a:off x="10840976" y="5594369"/>
            <a:ext cx="177016" cy="177016"/>
          </a:xfrm>
          <a:prstGeom prst="ellipse">
            <a:avLst/>
          </a:prstGeom>
          <a:ln w="88900" cap="rnd">
            <a:solidFill>
              <a:srgbClr val="002FA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pic>
        <p:nvPicPr>
          <p:cNvPr id="9" name="图形 8" descr="無用PPT原创模板，未经授权禁止商用&#10;关注公众号【無用PPT】获取更多模板&#10;联系微信：wuyppt">
            <a:extLst>
              <a:ext uri="{FF2B5EF4-FFF2-40B4-BE49-F238E27FC236}">
                <a16:creationId xmlns:a16="http://schemas.microsoft.com/office/drawing/2014/main" id="{DB1DA0E6-7D5A-4026-A5B5-C823FDA609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70811" y="3051700"/>
            <a:ext cx="4191450" cy="1569661"/>
          </a:xfrm>
          <a:prstGeom prst="rect">
            <a:avLst/>
          </a:prstGeom>
        </p:spPr>
      </p:pic>
      <p:sp>
        <p:nvSpPr>
          <p:cNvPr id="13" name="矩形 12" descr="無用PPT原创模板，未经授权禁止商用&#10;关注公众号【無用PPT】获取更多模板&#10;联系微信：wuyppt">
            <a:extLst>
              <a:ext uri="{FF2B5EF4-FFF2-40B4-BE49-F238E27FC236}">
                <a16:creationId xmlns:a16="http://schemas.microsoft.com/office/drawing/2014/main" id="{1639F096-19D2-4B78-A6B7-A7D94993F43A}"/>
              </a:ext>
            </a:extLst>
          </p:cNvPr>
          <p:cNvSpPr/>
          <p:nvPr/>
        </p:nvSpPr>
        <p:spPr>
          <a:xfrm>
            <a:off x="5851253" y="4076070"/>
            <a:ext cx="510759" cy="510759"/>
          </a:xfrm>
          <a:prstGeom prst="rect">
            <a:avLst/>
          </a:prstGeom>
          <a:solidFill>
            <a:srgbClr val="002FA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4" name="图片 13" descr="形状&#10;&#10;中度可信度描述已自动生成">
            <a:extLst>
              <a:ext uri="{FF2B5EF4-FFF2-40B4-BE49-F238E27FC236}">
                <a16:creationId xmlns:a16="http://schemas.microsoft.com/office/drawing/2014/main" id="{6DD5912C-9B84-08B9-4CEF-9327CB8DE49D}"/>
              </a:ext>
            </a:extLst>
          </p:cNvPr>
          <p:cNvPicPr>
            <a:picLocks noChangeAspect="1"/>
          </p:cNvPicPr>
          <p:nvPr>
            <p:custDataLst>
              <p:tags r:id="rId1"/>
            </p:custDataLst>
          </p:nvPr>
        </p:nvPicPr>
        <p:blipFill rotWithShape="1">
          <a:blip r:embed="rId6">
            <a:duotone>
              <a:prstClr val="black"/>
              <a:srgbClr val="002FA7">
                <a:tint val="45000"/>
                <a:satMod val="400000"/>
              </a:srgbClr>
            </a:duotone>
            <a:extLst>
              <a:ext uri="{28A0092B-C50C-407E-A947-70E740481C1C}">
                <a14:useLocalDpi xmlns:a14="http://schemas.microsoft.com/office/drawing/2010/main" val="0"/>
              </a:ext>
            </a:extLst>
          </a:blip>
          <a:srcRect r="7167"/>
          <a:stretch/>
        </p:blipFill>
        <p:spPr>
          <a:xfrm>
            <a:off x="7244465" y="794117"/>
            <a:ext cx="5118985" cy="2012400"/>
          </a:xfrm>
          <a:prstGeom prst="rect">
            <a:avLst/>
          </a:prstGeom>
        </p:spPr>
      </p:pic>
      <p:pic>
        <p:nvPicPr>
          <p:cNvPr id="15" name="图片 14" descr="形状&#10;&#10;中度可信度描述已自动生成">
            <a:extLst>
              <a:ext uri="{FF2B5EF4-FFF2-40B4-BE49-F238E27FC236}">
                <a16:creationId xmlns:a16="http://schemas.microsoft.com/office/drawing/2014/main" id="{A5F481B2-71D3-2EDE-7285-4DB001988BD8}"/>
              </a:ext>
            </a:extLst>
          </p:cNvPr>
          <p:cNvPicPr>
            <a:picLocks noChangeAspect="1"/>
          </p:cNvPicPr>
          <p:nvPr>
            <p:custDataLst>
              <p:tags r:id="rId2"/>
            </p:custDataLst>
          </p:nvPr>
        </p:nvPicPr>
        <p:blipFill rotWithShape="1">
          <a:blip r:embed="rId7">
            <a:extLst>
              <a:ext uri="{28A0092B-C50C-407E-A947-70E740481C1C}">
                <a14:useLocalDpi xmlns:a14="http://schemas.microsoft.com/office/drawing/2010/main" val="0"/>
              </a:ext>
            </a:extLst>
          </a:blip>
          <a:srcRect r="8322"/>
          <a:stretch/>
        </p:blipFill>
        <p:spPr>
          <a:xfrm>
            <a:off x="7244464" y="3427177"/>
            <a:ext cx="5118985" cy="1092281"/>
          </a:xfrm>
          <a:prstGeom prst="rect">
            <a:avLst/>
          </a:prstGeom>
        </p:spPr>
      </p:pic>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3364A51C-1013-A9BD-FA70-B175679A8B8B}"/>
                  </a:ext>
                </a:extLst>
              </p:cNvPr>
              <p:cNvSpPr/>
              <p:nvPr/>
            </p:nvSpPr>
            <p:spPr>
              <a:xfrm>
                <a:off x="241237" y="4213990"/>
                <a:ext cx="2146805" cy="55335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 altLang="zh-CN" sz="1600" i="1" dirty="0">
                          <a:solidFill>
                            <a:srgbClr val="002FA7">
                              <a:alpha val="80000"/>
                            </a:srgbClr>
                          </a:solidFill>
                          <a:latin typeface="Cambria Math" panose="02040503050406030204" pitchFamily="18" charset="0"/>
                          <a:ea typeface="思源黑体 CN Bold" panose="020B0800000000000000" pitchFamily="34" charset="-122"/>
                        </a:rPr>
                        <m:t>𝑅</m:t>
                      </m:r>
                      <m:r>
                        <a:rPr lang="en" altLang="zh-CN" sz="1600" i="1" dirty="0">
                          <a:solidFill>
                            <a:srgbClr val="002FA7">
                              <a:alpha val="80000"/>
                            </a:srgbClr>
                          </a:solidFill>
                          <a:latin typeface="Cambria Math" panose="02040503050406030204" pitchFamily="18" charset="0"/>
                          <a:ea typeface="思源黑体 CN Bold" panose="020B0800000000000000" pitchFamily="34" charset="-122"/>
                        </a:rPr>
                        <m:t>=</m:t>
                      </m:r>
                      <m:r>
                        <a:rPr lang="en" altLang="zh-CN" sz="1600" i="1" dirty="0">
                          <a:solidFill>
                            <a:srgbClr val="002FA7">
                              <a:alpha val="80000"/>
                            </a:srgbClr>
                          </a:solidFill>
                          <a:latin typeface="Cambria Math" panose="02040503050406030204" pitchFamily="18" charset="0"/>
                          <a:ea typeface="思源黑体 CN Bold" panose="020B0800000000000000" pitchFamily="34" charset="-122"/>
                        </a:rPr>
                        <m:t>𝑎𝑏𝑃</m:t>
                      </m:r>
                      <m:r>
                        <a:rPr lang="en" altLang="zh-CN" sz="1600" i="1" dirty="0">
                          <a:solidFill>
                            <a:srgbClr val="002FA7">
                              <a:alpha val="80000"/>
                            </a:srgbClr>
                          </a:solidFill>
                          <a:latin typeface="Cambria Math" panose="02040503050406030204" pitchFamily="18" charset="0"/>
                          <a:ea typeface="Cambria Math" panose="02040503050406030204" pitchFamily="18" charset="0"/>
                        </a:rPr>
                        <m:t>∙</m:t>
                      </m:r>
                      <m:f>
                        <m:fPr>
                          <m:ctrlPr>
                            <a:rPr lang="en" altLang="zh-CN" sz="1600" i="1" dirty="0">
                              <a:solidFill>
                                <a:srgbClr val="002FA7">
                                  <a:alpha val="80000"/>
                                </a:srgbClr>
                              </a:solidFill>
                              <a:latin typeface="Cambria Math" panose="02040503050406030204" pitchFamily="18" charset="0"/>
                              <a:ea typeface="Cambria Math" panose="02040503050406030204" pitchFamily="18" charset="0"/>
                            </a:rPr>
                          </m:ctrlPr>
                        </m:fPr>
                        <m:num>
                          <m:r>
                            <a:rPr lang="en-US" altLang="zh-CN" sz="1600" i="1" dirty="0">
                              <a:solidFill>
                                <a:srgbClr val="002FA7">
                                  <a:alpha val="80000"/>
                                </a:srgbClr>
                              </a:solidFill>
                              <a:latin typeface="Cambria Math" panose="02040503050406030204" pitchFamily="18" charset="0"/>
                              <a:ea typeface="Cambria Math" panose="02040503050406030204" pitchFamily="18" charset="0"/>
                            </a:rPr>
                            <m:t>1</m:t>
                          </m:r>
                        </m:num>
                        <m:den>
                          <m:r>
                            <a:rPr lang="en-US" altLang="zh-CN" sz="1600" i="1" dirty="0">
                              <a:solidFill>
                                <a:srgbClr val="002FA7">
                                  <a:alpha val="80000"/>
                                </a:srgbClr>
                              </a:solidFill>
                              <a:latin typeface="Cambria Math" panose="02040503050406030204" pitchFamily="18" charset="0"/>
                              <a:ea typeface="Cambria Math" panose="02040503050406030204" pitchFamily="18" charset="0"/>
                            </a:rPr>
                            <m:t>𝑟</m:t>
                          </m:r>
                        </m:den>
                      </m:f>
                      <m:r>
                        <a:rPr lang="en" altLang="zh-CN" sz="1600" i="1" dirty="0">
                          <a:solidFill>
                            <a:srgbClr val="002FA7">
                              <a:alpha val="80000"/>
                            </a:srgbClr>
                          </a:solidFill>
                          <a:latin typeface="Cambria Math" panose="02040503050406030204" pitchFamily="18" charset="0"/>
                          <a:ea typeface="思源黑体 CN Bold" panose="020B0800000000000000" pitchFamily="34" charset="-122"/>
                        </a:rPr>
                        <m:t>=</m:t>
                      </m:r>
                      <m:r>
                        <a:rPr lang="en" altLang="zh-CN" sz="1600" i="1" dirty="0">
                          <a:solidFill>
                            <a:srgbClr val="002FA7">
                              <a:alpha val="80000"/>
                            </a:srgbClr>
                          </a:solidFill>
                          <a:latin typeface="Cambria Math" panose="02040503050406030204" pitchFamily="18" charset="0"/>
                          <a:ea typeface="思源黑体 CN Bold" panose="020B0800000000000000" pitchFamily="34" charset="-122"/>
                        </a:rPr>
                        <m:t>𝐶</m:t>
                      </m:r>
                      <m:r>
                        <a:rPr lang="en" altLang="zh-CN" sz="1600" i="1" dirty="0">
                          <a:solidFill>
                            <a:srgbClr val="002FA7">
                              <a:alpha val="80000"/>
                            </a:srgbClr>
                          </a:solidFill>
                          <a:latin typeface="Cambria Math" panose="02040503050406030204" pitchFamily="18" charset="0"/>
                          <a:ea typeface="Cambria Math" panose="02040503050406030204" pitchFamily="18" charset="0"/>
                        </a:rPr>
                        <m:t>∙</m:t>
                      </m:r>
                      <m:f>
                        <m:fPr>
                          <m:ctrlPr>
                            <a:rPr lang="en" altLang="zh-CN" sz="1600" i="1" dirty="0">
                              <a:solidFill>
                                <a:srgbClr val="002FA7">
                                  <a:alpha val="80000"/>
                                </a:srgbClr>
                              </a:solidFill>
                              <a:latin typeface="Cambria Math" panose="02040503050406030204" pitchFamily="18" charset="0"/>
                              <a:ea typeface="Cambria Math" panose="02040503050406030204" pitchFamily="18" charset="0"/>
                            </a:rPr>
                          </m:ctrlPr>
                        </m:fPr>
                        <m:num>
                          <m:r>
                            <a:rPr lang="en-US" altLang="zh-CN" sz="1600" i="1" dirty="0">
                              <a:solidFill>
                                <a:srgbClr val="002FA7">
                                  <a:alpha val="80000"/>
                                </a:srgbClr>
                              </a:solidFill>
                              <a:latin typeface="Cambria Math" panose="02040503050406030204" pitchFamily="18" charset="0"/>
                              <a:ea typeface="Cambria Math" panose="02040503050406030204" pitchFamily="18" charset="0"/>
                            </a:rPr>
                            <m:t>1</m:t>
                          </m:r>
                        </m:num>
                        <m:den>
                          <m:r>
                            <a:rPr lang="en-US" altLang="zh-CN" sz="1600" i="1" dirty="0">
                              <a:solidFill>
                                <a:srgbClr val="002FA7">
                                  <a:alpha val="80000"/>
                                </a:srgbClr>
                              </a:solidFill>
                              <a:latin typeface="Cambria Math" panose="02040503050406030204" pitchFamily="18" charset="0"/>
                              <a:ea typeface="Cambria Math" panose="02040503050406030204" pitchFamily="18" charset="0"/>
                            </a:rPr>
                            <m:t>𝑟</m:t>
                          </m:r>
                        </m:den>
                      </m:f>
                    </m:oMath>
                  </m:oMathPara>
                </a14:m>
                <a:endParaRPr lang="zh-CN" altLang="en-US" sz="1600" dirty="0"/>
              </a:p>
            </p:txBody>
          </p:sp>
        </mc:Choice>
        <mc:Fallback xmlns="">
          <p:sp>
            <p:nvSpPr>
              <p:cNvPr id="8" name="矩形 7">
                <a:extLst>
                  <a:ext uri="{FF2B5EF4-FFF2-40B4-BE49-F238E27FC236}">
                    <a16:creationId xmlns:a16="http://schemas.microsoft.com/office/drawing/2014/main" id="{3364A51C-1013-A9BD-FA70-B175679A8B8B}"/>
                  </a:ext>
                </a:extLst>
              </p:cNvPr>
              <p:cNvSpPr>
                <a:spLocks noRot="1" noChangeAspect="1" noMove="1" noResize="1" noEditPoints="1" noAdjustHandles="1" noChangeArrowheads="1" noChangeShapeType="1" noTextEdit="1"/>
              </p:cNvSpPr>
              <p:nvPr/>
            </p:nvSpPr>
            <p:spPr>
              <a:xfrm>
                <a:off x="241237" y="4213990"/>
                <a:ext cx="2146805" cy="553357"/>
              </a:xfrm>
              <a:prstGeom prst="rect">
                <a:avLst/>
              </a:prstGeom>
              <a:blipFill>
                <a:blip r:embed="rId8"/>
                <a:stretch>
                  <a:fillRect/>
                </a:stretch>
              </a:blipFill>
            </p:spPr>
            <p:txBody>
              <a:bodyPr/>
              <a:lstStyle/>
              <a:p>
                <a:r>
                  <a:rPr lang="zh-CN" altLang="en-US">
                    <a:noFill/>
                  </a:rPr>
                  <a:t> </a:t>
                </a:r>
              </a:p>
            </p:txBody>
          </p:sp>
        </mc:Fallback>
      </mc:AlternateContent>
      <p:pic>
        <p:nvPicPr>
          <p:cNvPr id="17" name="图片 16">
            <a:extLst>
              <a:ext uri="{FF2B5EF4-FFF2-40B4-BE49-F238E27FC236}">
                <a16:creationId xmlns:a16="http://schemas.microsoft.com/office/drawing/2014/main" id="{D48F7526-C7F0-57F9-F527-DE0CBD8B5C43}"/>
              </a:ext>
            </a:extLst>
          </p:cNvPr>
          <p:cNvPicPr>
            <a:picLocks noChangeAspect="1"/>
          </p:cNvPicPr>
          <p:nvPr/>
        </p:nvPicPr>
        <p:blipFill>
          <a:blip r:embed="rId9"/>
          <a:stretch>
            <a:fillRect/>
          </a:stretch>
        </p:blipFill>
        <p:spPr>
          <a:xfrm>
            <a:off x="876688" y="768425"/>
            <a:ext cx="4354257" cy="3265693"/>
          </a:xfrm>
          <a:prstGeom prst="rect">
            <a:avLst/>
          </a:prstGeom>
        </p:spPr>
      </p:pic>
    </p:spTree>
    <p:extLst>
      <p:ext uri="{BB962C8B-B14F-4D97-AF65-F5344CB8AC3E}">
        <p14:creationId xmlns:p14="http://schemas.microsoft.com/office/powerpoint/2010/main" val="6189603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174.353"/>
  <p:tag name="ORIGINALWIDTH" val="3217.848"/>
  <p:tag name="LATEXADDIN" val="\documentclass{article}&#10;\usepackage{amsmath}&#10;\pagestyle{empty}&#10;\begin{document}&#10;\begin{equation}&#10; \left\{&#10; \begin{aligned}&#10;  \frac{dE}{dt}&amp;=h\cdot (P-E-I-R-D)-i\cdot E\\&#10;  \frac{dI}{dt}&amp;=i\cdot E-(r+k)\cdot I\\&#10;  \frac{dR}{dt}&amp;=r\cdot I\\&#10;  \frac{dD}{dt}&amp;=k\cdot I&#10; \end{aligned}&#10; \right.&#10;\end{equation}&#10; &#10; &#10; &#10;\end{document}"/>
  <p:tag name="IGUANATEXSIZE" val="18"/>
  <p:tag name="IGUANATEXCURSOR" val="324"/>
  <p:tag name="TRANSPARENCY" val="True"/>
  <p:tag name="FILENAME" val="C:\Users\57122\Desktop\document.tex"/>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683.1646"/>
  <p:tag name="ORIGINALWIDTH" val="3492.313"/>
  <p:tag name="LATEXADDIN" val="\documentclass{article}&#10;\usepackage{amsmath}&#10;\pagestyle{empty}&#10;\begin{document}&#10;\begin{equation}&#10; \left\{&#10; \begin{aligned}&#10;  E_{t+1}&amp;=E_t+h\cdot (P-E_t-I_t-R_t-D_t)-i\cdot E_t\\&#10;  I_{t+1}&amp;=I_t+i\cdot E_t-(r+k)\cdot I_t\\&#10;  R_{t+1}&amp;=R_t+r\cdot I_t\\&#10;  D_{t+1}&amp;=D_t+k\cdot I_t&#10; \end{aligned}&#10; \right.&#10;\end{equation}&#10;&#10; &#10; &#10; &#10;\end{document}"/>
  <p:tag name="IGUANATEXSIZE" val="20"/>
  <p:tag name="IGUANATEXCURSOR" val="335"/>
  <p:tag name="TRANSPARENCY" val="True"/>
  <p:tag name="FILENAME" val="C:\Users\57122\Desktop\document.tex"/>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effectLst>
          <a:outerShdw blurRad="139700" dist="38100" dir="2700000" sx="101000" sy="101000" algn="tl" rotWithShape="0">
            <a:srgbClr val="002694"/>
          </a:outerShdw>
        </a:effectLst>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8689</TotalTime>
  <Words>1202</Words>
  <Application>Microsoft Macintosh PowerPoint</Application>
  <PresentationFormat>宽屏</PresentationFormat>
  <Paragraphs>105</Paragraphs>
  <Slides>18</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18</vt:i4>
      </vt:variant>
    </vt:vector>
  </HeadingPairs>
  <TitlesOfParts>
    <vt:vector size="26" baseType="lpstr">
      <vt:lpstr>等线</vt:lpstr>
      <vt:lpstr>思源黑体 CN Bold</vt:lpstr>
      <vt:lpstr>思源黑体 Heavy</vt:lpstr>
      <vt:lpstr>Bogam</vt:lpstr>
      <vt:lpstr>Arial</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macpro;無用PPT</dc:creator>
  <cp:lastModifiedBy>Microsoft Office User</cp:lastModifiedBy>
  <cp:revision>836</cp:revision>
  <dcterms:created xsi:type="dcterms:W3CDTF">2020-07-07T03:15:13Z</dcterms:created>
  <dcterms:modified xsi:type="dcterms:W3CDTF">2022-06-18T03:03:37Z</dcterms:modified>
</cp:coreProperties>
</file>